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5447" r:id="rId5"/>
  </p:sldMasterIdLst>
  <p:notesMasterIdLst>
    <p:notesMasterId r:id="rId20"/>
  </p:notesMasterIdLst>
  <p:handoutMasterIdLst>
    <p:handoutMasterId r:id="rId21"/>
  </p:handoutMasterIdLst>
  <p:sldIdLst>
    <p:sldId id="258" r:id="rId6"/>
    <p:sldId id="2147480778" r:id="rId7"/>
    <p:sldId id="11601" r:id="rId8"/>
    <p:sldId id="261" r:id="rId9"/>
    <p:sldId id="2076138640" r:id="rId10"/>
    <p:sldId id="2076138642" r:id="rId11"/>
    <p:sldId id="2147480794" r:id="rId12"/>
    <p:sldId id="2147480796" r:id="rId13"/>
    <p:sldId id="2147480795" r:id="rId14"/>
    <p:sldId id="2147480780" r:id="rId15"/>
    <p:sldId id="2147480791" r:id="rId16"/>
    <p:sldId id="2147480792" r:id="rId17"/>
    <p:sldId id="2147480789" r:id="rId18"/>
    <p:sldId id="2147480790" r:id="rId19"/>
  </p:sldIdLst>
  <p:sldSz cx="12192000" cy="6858000"/>
  <p:notesSz cx="6858000" cy="9144000"/>
  <p:custDataLst>
    <p:tags r:id="rId22"/>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ance and tips" id="{6FC6F33C-2890-4C17-9FAF-9F601281C773}">
          <p14:sldIdLst>
            <p14:sldId id="258"/>
          </p14:sldIdLst>
        </p14:section>
        <p14:section name="Welcome" id="{F033398C-7981-4229-9F80-5CCC9C237EFD}">
          <p14:sldIdLst>
            <p14:sldId id="2147480778"/>
            <p14:sldId id="11601"/>
          </p14:sldIdLst>
        </p14:section>
        <p14:section name="Goals" id="{4BC36112-8E22-4396-AD4D-865C5D66A564}">
          <p14:sldIdLst>
            <p14:sldId id="261"/>
            <p14:sldId id="2076138640"/>
            <p14:sldId id="2076138642"/>
            <p14:sldId id="2147480794"/>
            <p14:sldId id="2147480796"/>
            <p14:sldId id="2147480795"/>
            <p14:sldId id="2147480780"/>
            <p14:sldId id="2147480791"/>
            <p14:sldId id="2147480792"/>
            <p14:sldId id="2147480789"/>
            <p14:sldId id="2147480790"/>
          </p14:sldIdLst>
        </p14:section>
        <p14:section name="Next steps" id="{8244EBA1-3F38-48F9-9827-6A7E5E6B1F76}">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1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243A5E"/>
    <a:srgbClr val="FFFF99"/>
    <a:srgbClr val="F2F2F2"/>
    <a:srgbClr val="FFFFFF"/>
    <a:srgbClr val="003C6A"/>
    <a:srgbClr val="6F6F6E"/>
    <a:srgbClr val="005A9F"/>
    <a:srgbClr val="1B2C46"/>
    <a:srgbClr val="5A8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89508" autoAdjust="0"/>
  </p:normalViewPr>
  <p:slideViewPr>
    <p:cSldViewPr snapToGrid="0">
      <p:cViewPr varScale="1">
        <p:scale>
          <a:sx n="95" d="100"/>
          <a:sy n="95" d="100"/>
        </p:scale>
        <p:origin x="1182" y="258"/>
      </p:cViewPr>
      <p:guideLst>
        <p:guide orient="horz" pos="640"/>
        <p:guide pos="3840"/>
      </p:guideLst>
    </p:cSldViewPr>
  </p:slideViewPr>
  <p:outlineViewPr>
    <p:cViewPr>
      <p:scale>
        <a:sx n="33" d="100"/>
        <a:sy n="33" d="100"/>
      </p:scale>
      <p:origin x="0" y="-41080"/>
    </p:cViewPr>
  </p:outlineViewPr>
  <p:notesTextViewPr>
    <p:cViewPr>
      <p:scale>
        <a:sx n="3" d="2"/>
        <a:sy n="3" d="2"/>
      </p:scale>
      <p:origin x="0" y="0"/>
    </p:cViewPr>
  </p:notesTextViewPr>
  <p:sorterViewPr>
    <p:cViewPr>
      <p:scale>
        <a:sx n="180" d="100"/>
        <a:sy n="180" d="100"/>
      </p:scale>
      <p:origin x="0" y="-32892"/>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7/24/2024 7:44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7/24/2024 7:43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6191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group content into no more than three sections]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5834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9030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introduce the presenters]</a:t>
            </a:r>
          </a:p>
          <a:p>
            <a:endParaRPr lang="en-US" dirty="0"/>
          </a:p>
          <a:p>
            <a:endParaRPr lang="en-US" dirty="0"/>
          </a:p>
          <a:p>
            <a:r>
              <a:rPr lang="en-US" b="1" dirty="0"/>
              <a:t>DO:</a:t>
            </a:r>
          </a:p>
          <a:p>
            <a:r>
              <a:rPr lang="en-US" b="0" dirty="0"/>
              <a:t>Update the slide with your information, if needed.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7533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5907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goals for this Live. By the end of the presentation:</a:t>
            </a:r>
          </a:p>
          <a:p>
            <a:pPr marL="171450" indent="-171450">
              <a:buFont typeface="Arial" panose="020B0604020202020204" pitchFamily="34" charset="0"/>
              <a:buChar char="•"/>
            </a:pPr>
            <a:r>
              <a:rPr lang="en-US" dirty="0"/>
              <a:t>[e.g. “you should be able to </a:t>
            </a:r>
            <a:r>
              <a:rPr lang="en-US" dirty="0" err="1"/>
              <a:t>newestone</a:t>
            </a:r>
            <a:endParaRPr lang="en-US" dirty="0"/>
          </a:p>
          <a:p>
            <a:pPr marL="171450" indent="-171450">
              <a:buFont typeface="Arial" panose="020B0604020202020204" pitchFamily="34" charset="0"/>
              <a:buChar char="•"/>
            </a:pPr>
            <a:r>
              <a:rPr lang="en-US" dirty="0" err="1"/>
              <a:t>Newestone</a:t>
            </a: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8619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agenda for this </a:t>
            </a:r>
            <a:r>
              <a:rPr lang="en-US" dirty="0" err="1"/>
              <a:t>LevelUp</a:t>
            </a:r>
            <a:r>
              <a:rPr lang="en-US" dirty="0"/>
              <a:t> Live.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5084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group content into no more than three sections]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75654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0556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10569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7/24/2024 7:43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70117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accent3"/>
                </a:solidFill>
              </a:defRPr>
            </a:lvl1pPr>
          </a:lstStyle>
          <a:p>
            <a:r>
              <a:rPr lang="en-US" dirty="0"/>
              <a:t>Topic</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361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0" y="0"/>
            <a:ext cx="64008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rot="16200000">
            <a:off x="-3108960" y="3171050"/>
            <a:ext cx="6858000" cy="553998"/>
          </a:xfrm>
        </p:spPr>
        <p:txBody>
          <a:bodyPr anchor="ctr"/>
          <a:lstStyle>
            <a:lvl1pPr algn="ctr">
              <a:defRPr>
                <a:solidFill>
                  <a:schemeClr val="accent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50900" y="317500"/>
            <a:ext cx="11049000" cy="631189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944596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00BA2BAF-4560-4E7E-9BF6-DFC72FB8070E}"/>
              </a:ext>
            </a:extLst>
          </p:cNvPr>
          <p:cNvCxnSpPr/>
          <p:nvPr userDrawn="1"/>
        </p:nvCxnSpPr>
        <p:spPr>
          <a:xfrm flipH="1" flipV="1">
            <a:off x="2952750" y="2335653"/>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4F3E1B-FF89-45F4-92AC-B498450845CB}"/>
              </a:ext>
            </a:extLst>
          </p:cNvPr>
          <p:cNvCxnSpPr/>
          <p:nvPr userDrawn="1"/>
        </p:nvCxnSpPr>
        <p:spPr>
          <a:xfrm flipV="1">
            <a:off x="2962275" y="2268977"/>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712D4B6-F6A1-4575-90CB-7827A2A05562}"/>
              </a:ext>
            </a:extLst>
          </p:cNvPr>
          <p:cNvGrpSpPr/>
          <p:nvPr userDrawn="1"/>
        </p:nvGrpSpPr>
        <p:grpSpPr>
          <a:xfrm>
            <a:off x="6886811" y="1683762"/>
            <a:ext cx="2828102" cy="4860167"/>
            <a:chOff x="2477087" y="1395985"/>
            <a:chExt cx="2828102" cy="4860167"/>
          </a:xfrm>
        </p:grpSpPr>
        <p:sp>
          <p:nvSpPr>
            <p:cNvPr id="11" name="Hexagon 10">
              <a:extLst>
                <a:ext uri="{FF2B5EF4-FFF2-40B4-BE49-F238E27FC236}">
                  <a16:creationId xmlns:a16="http://schemas.microsoft.com/office/drawing/2014/main" id="{F3D0F253-FCB3-4C8B-998B-E1B6CE6FEA0D}"/>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97C2AC17-E7C1-469E-9840-240174430EB4}"/>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3" name="Group 12">
            <a:extLst>
              <a:ext uri="{FF2B5EF4-FFF2-40B4-BE49-F238E27FC236}">
                <a16:creationId xmlns:a16="http://schemas.microsoft.com/office/drawing/2014/main" id="{5777C854-AB49-4578-8082-E99F117F3B5D}"/>
              </a:ext>
            </a:extLst>
          </p:cNvPr>
          <p:cNvGrpSpPr/>
          <p:nvPr userDrawn="1"/>
        </p:nvGrpSpPr>
        <p:grpSpPr>
          <a:xfrm>
            <a:off x="2477087" y="1683762"/>
            <a:ext cx="2828102" cy="4860167"/>
            <a:chOff x="2477087" y="1395985"/>
            <a:chExt cx="2828102" cy="4860167"/>
          </a:xfrm>
        </p:grpSpPr>
        <p:sp>
          <p:nvSpPr>
            <p:cNvPr id="14" name="Hexagon 13">
              <a:extLst>
                <a:ext uri="{FF2B5EF4-FFF2-40B4-BE49-F238E27FC236}">
                  <a16:creationId xmlns:a16="http://schemas.microsoft.com/office/drawing/2014/main" id="{D8EEE1BC-A2EA-4882-87BF-74BBA1D8627A}"/>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3DF263ED-238B-4641-B55D-F004809269E0}"/>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Text Placeholder 11">
            <a:extLst>
              <a:ext uri="{FF2B5EF4-FFF2-40B4-BE49-F238E27FC236}">
                <a16:creationId xmlns:a16="http://schemas.microsoft.com/office/drawing/2014/main" id="{3AD4D17C-B705-497F-80D1-D1ABD444C4C6}"/>
              </a:ext>
            </a:extLst>
          </p:cNvPr>
          <p:cNvSpPr>
            <a:spLocks noGrp="1"/>
          </p:cNvSpPr>
          <p:nvPr>
            <p:ph type="body" sz="quarter" idx="13" hasCustomPrompt="1"/>
          </p:nvPr>
        </p:nvSpPr>
        <p:spPr>
          <a:xfrm>
            <a:off x="4839066" y="302305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latin typeface="+mj-lt"/>
              </a:defRPr>
            </a:lvl1pPr>
          </a:lstStyle>
          <a:p>
            <a:pPr lvl="0"/>
            <a:r>
              <a:rPr lang="en-US" dirty="0"/>
              <a:t>TITLE</a:t>
            </a:r>
          </a:p>
        </p:txBody>
      </p:sp>
      <p:sp>
        <p:nvSpPr>
          <p:cNvPr id="17" name="Text Placeholder 11">
            <a:extLst>
              <a:ext uri="{FF2B5EF4-FFF2-40B4-BE49-F238E27FC236}">
                <a16:creationId xmlns:a16="http://schemas.microsoft.com/office/drawing/2014/main" id="{3B5790C3-E86E-417B-86B8-F883EAB7787B}"/>
              </a:ext>
            </a:extLst>
          </p:cNvPr>
          <p:cNvSpPr>
            <a:spLocks noGrp="1"/>
          </p:cNvSpPr>
          <p:nvPr>
            <p:ph type="body" sz="quarter" idx="14" hasCustomPrompt="1"/>
          </p:nvPr>
        </p:nvSpPr>
        <p:spPr>
          <a:xfrm>
            <a:off x="2633838" y="1818853"/>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1</a:t>
            </a:r>
          </a:p>
        </p:txBody>
      </p:sp>
      <p:sp>
        <p:nvSpPr>
          <p:cNvPr id="18" name="Text Placeholder 11">
            <a:extLst>
              <a:ext uri="{FF2B5EF4-FFF2-40B4-BE49-F238E27FC236}">
                <a16:creationId xmlns:a16="http://schemas.microsoft.com/office/drawing/2014/main" id="{AC9F3CEA-8415-4EB2-968A-777B60D32D69}"/>
              </a:ext>
            </a:extLst>
          </p:cNvPr>
          <p:cNvSpPr>
            <a:spLocks noGrp="1"/>
          </p:cNvSpPr>
          <p:nvPr>
            <p:ph type="body" sz="quarter" idx="15" hasCustomPrompt="1"/>
          </p:nvPr>
        </p:nvSpPr>
        <p:spPr>
          <a:xfrm>
            <a:off x="7043562" y="1818853"/>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2</a:t>
            </a:r>
          </a:p>
        </p:txBody>
      </p:sp>
      <p:sp>
        <p:nvSpPr>
          <p:cNvPr id="19" name="Text Placeholder 11">
            <a:extLst>
              <a:ext uri="{FF2B5EF4-FFF2-40B4-BE49-F238E27FC236}">
                <a16:creationId xmlns:a16="http://schemas.microsoft.com/office/drawing/2014/main" id="{5AE8DA90-2865-4301-ADC4-84B1C6FEE3D8}"/>
              </a:ext>
            </a:extLst>
          </p:cNvPr>
          <p:cNvSpPr>
            <a:spLocks noGrp="1"/>
          </p:cNvSpPr>
          <p:nvPr>
            <p:ph type="body" sz="quarter" idx="16" hasCustomPrompt="1"/>
          </p:nvPr>
        </p:nvSpPr>
        <p:spPr>
          <a:xfrm>
            <a:off x="2633838" y="4233672"/>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3</a:t>
            </a:r>
          </a:p>
        </p:txBody>
      </p:sp>
      <p:sp>
        <p:nvSpPr>
          <p:cNvPr id="20" name="Text Placeholder 11">
            <a:extLst>
              <a:ext uri="{FF2B5EF4-FFF2-40B4-BE49-F238E27FC236}">
                <a16:creationId xmlns:a16="http://schemas.microsoft.com/office/drawing/2014/main" id="{D5FBE965-7E72-4097-B899-BB3CC382116D}"/>
              </a:ext>
            </a:extLst>
          </p:cNvPr>
          <p:cNvSpPr>
            <a:spLocks noGrp="1"/>
          </p:cNvSpPr>
          <p:nvPr>
            <p:ph type="body" sz="quarter" idx="17" hasCustomPrompt="1"/>
          </p:nvPr>
        </p:nvSpPr>
        <p:spPr>
          <a:xfrm>
            <a:off x="7043562" y="4233672"/>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4</a:t>
            </a:r>
          </a:p>
        </p:txBody>
      </p:sp>
      <p:sp>
        <p:nvSpPr>
          <p:cNvPr id="21" name="Text Placeholder 13">
            <a:extLst>
              <a:ext uri="{FF2B5EF4-FFF2-40B4-BE49-F238E27FC236}">
                <a16:creationId xmlns:a16="http://schemas.microsoft.com/office/drawing/2014/main" id="{80D9816F-BB24-43EC-9DAF-BF00707756B7}"/>
              </a:ext>
            </a:extLst>
          </p:cNvPr>
          <p:cNvSpPr>
            <a:spLocks noGrp="1"/>
          </p:cNvSpPr>
          <p:nvPr>
            <p:ph type="body" sz="quarter" idx="18" hasCustomPrompt="1"/>
          </p:nvPr>
        </p:nvSpPr>
        <p:spPr>
          <a:xfrm>
            <a:off x="201051" y="1820792"/>
            <a:ext cx="2279650" cy="2165188"/>
          </a:xfrm>
        </p:spPr>
        <p:txBody>
          <a:bodyPr>
            <a:normAutofit/>
          </a:bodyPr>
          <a:lstStyle>
            <a:lvl1pPr>
              <a:defRPr sz="1400" baseline="0">
                <a:solidFill>
                  <a:schemeClr val="accent1">
                    <a:lumMod val="50000"/>
                  </a:schemeClr>
                </a:solidFill>
              </a:defRPr>
            </a:lvl1pPr>
          </a:lstStyle>
          <a:p>
            <a:pPr lvl="0"/>
            <a:r>
              <a:rPr lang="en-US" dirty="0"/>
              <a:t>List items for Title 1</a:t>
            </a:r>
          </a:p>
        </p:txBody>
      </p:sp>
      <p:sp>
        <p:nvSpPr>
          <p:cNvPr id="22" name="Text Placeholder 13">
            <a:extLst>
              <a:ext uri="{FF2B5EF4-FFF2-40B4-BE49-F238E27FC236}">
                <a16:creationId xmlns:a16="http://schemas.microsoft.com/office/drawing/2014/main" id="{6F61FB7D-40A0-4FC8-BD19-44DC4086B8A8}"/>
              </a:ext>
            </a:extLst>
          </p:cNvPr>
          <p:cNvSpPr>
            <a:spLocks noGrp="1"/>
          </p:cNvSpPr>
          <p:nvPr>
            <p:ph type="body" sz="quarter" idx="20" hasCustomPrompt="1"/>
          </p:nvPr>
        </p:nvSpPr>
        <p:spPr>
          <a:xfrm>
            <a:off x="5305188" y="1571162"/>
            <a:ext cx="1581623" cy="1452164"/>
          </a:xfrm>
        </p:spPr>
        <p:txBody>
          <a:bodyPr>
            <a:normAutofit/>
          </a:bodyPr>
          <a:lstStyle>
            <a:lvl1pPr>
              <a:defRPr sz="1400" baseline="0">
                <a:solidFill>
                  <a:schemeClr val="accent1"/>
                </a:solidFill>
              </a:defRPr>
            </a:lvl1pPr>
          </a:lstStyle>
          <a:p>
            <a:pPr lvl="0"/>
            <a:r>
              <a:rPr lang="en-US" dirty="0"/>
              <a:t>List items for TITLE</a:t>
            </a:r>
          </a:p>
        </p:txBody>
      </p:sp>
      <p:sp>
        <p:nvSpPr>
          <p:cNvPr id="23" name="Text Placeholder 13">
            <a:extLst>
              <a:ext uri="{FF2B5EF4-FFF2-40B4-BE49-F238E27FC236}">
                <a16:creationId xmlns:a16="http://schemas.microsoft.com/office/drawing/2014/main" id="{97A542BC-3061-4CD1-8307-D9584711F1CD}"/>
              </a:ext>
            </a:extLst>
          </p:cNvPr>
          <p:cNvSpPr>
            <a:spLocks noGrp="1"/>
          </p:cNvSpPr>
          <p:nvPr>
            <p:ph type="body" sz="quarter" idx="21" hasCustomPrompt="1"/>
          </p:nvPr>
        </p:nvSpPr>
        <p:spPr>
          <a:xfrm>
            <a:off x="9714912" y="1820791"/>
            <a:ext cx="2279650" cy="2165189"/>
          </a:xfrm>
        </p:spPr>
        <p:txBody>
          <a:bodyPr>
            <a:normAutofit/>
          </a:bodyPr>
          <a:lstStyle>
            <a:lvl1pPr>
              <a:defRPr sz="1400" baseline="0">
                <a:solidFill>
                  <a:schemeClr val="accent1">
                    <a:lumMod val="75000"/>
                  </a:schemeClr>
                </a:solidFill>
              </a:defRPr>
            </a:lvl1pPr>
          </a:lstStyle>
          <a:p>
            <a:pPr lvl="0"/>
            <a:r>
              <a:rPr lang="en-US"/>
              <a:t>List items for Title 2</a:t>
            </a:r>
          </a:p>
        </p:txBody>
      </p:sp>
      <p:sp>
        <p:nvSpPr>
          <p:cNvPr id="24" name="Text Placeholder 13">
            <a:extLst>
              <a:ext uri="{FF2B5EF4-FFF2-40B4-BE49-F238E27FC236}">
                <a16:creationId xmlns:a16="http://schemas.microsoft.com/office/drawing/2014/main" id="{81E41E97-1B7D-4067-9DDA-98B96BB20613}"/>
              </a:ext>
            </a:extLst>
          </p:cNvPr>
          <p:cNvSpPr>
            <a:spLocks noGrp="1"/>
          </p:cNvSpPr>
          <p:nvPr>
            <p:ph type="body" sz="quarter" idx="22" hasCustomPrompt="1"/>
          </p:nvPr>
        </p:nvSpPr>
        <p:spPr>
          <a:xfrm>
            <a:off x="201051" y="4245117"/>
            <a:ext cx="2279650" cy="2165188"/>
          </a:xfrm>
        </p:spPr>
        <p:txBody>
          <a:bodyPr>
            <a:normAutofit/>
          </a:bodyPr>
          <a:lstStyle>
            <a:lvl1pPr>
              <a:defRPr sz="1400" baseline="0">
                <a:solidFill>
                  <a:schemeClr val="accent1">
                    <a:lumMod val="75000"/>
                  </a:schemeClr>
                </a:solidFill>
              </a:defRPr>
            </a:lvl1pPr>
          </a:lstStyle>
          <a:p>
            <a:pPr lvl="0"/>
            <a:r>
              <a:rPr lang="en-US"/>
              <a:t>List items for Title 3</a:t>
            </a:r>
          </a:p>
        </p:txBody>
      </p:sp>
      <p:sp>
        <p:nvSpPr>
          <p:cNvPr id="25" name="Text Placeholder 13">
            <a:extLst>
              <a:ext uri="{FF2B5EF4-FFF2-40B4-BE49-F238E27FC236}">
                <a16:creationId xmlns:a16="http://schemas.microsoft.com/office/drawing/2014/main" id="{2130EBF6-9B1A-4A88-8C89-174A9DFCA56D}"/>
              </a:ext>
            </a:extLst>
          </p:cNvPr>
          <p:cNvSpPr>
            <a:spLocks noGrp="1"/>
          </p:cNvSpPr>
          <p:nvPr>
            <p:ph type="body" sz="quarter" idx="23" hasCustomPrompt="1"/>
          </p:nvPr>
        </p:nvSpPr>
        <p:spPr>
          <a:xfrm>
            <a:off x="9714912" y="4245116"/>
            <a:ext cx="2279650" cy="2165189"/>
          </a:xfrm>
        </p:spPr>
        <p:txBody>
          <a:bodyPr>
            <a:normAutofit/>
          </a:bodyPr>
          <a:lstStyle>
            <a:lvl1pPr>
              <a:defRPr sz="1400" baseline="0">
                <a:solidFill>
                  <a:schemeClr val="accent1">
                    <a:lumMod val="50000"/>
                  </a:schemeClr>
                </a:solidFill>
              </a:defRPr>
            </a:lvl1pPr>
          </a:lstStyle>
          <a:p>
            <a:pPr lvl="0"/>
            <a:r>
              <a:rPr lang="en-US" dirty="0"/>
              <a:t>List items for Title 4</a:t>
            </a:r>
          </a:p>
        </p:txBody>
      </p:sp>
      <p:sp>
        <p:nvSpPr>
          <p:cNvPr id="26" name="Text Placeholder 13">
            <a:extLst>
              <a:ext uri="{FF2B5EF4-FFF2-40B4-BE49-F238E27FC236}">
                <a16:creationId xmlns:a16="http://schemas.microsoft.com/office/drawing/2014/main" id="{380978EB-4DFA-44E4-BED7-1A0219230C2E}"/>
              </a:ext>
            </a:extLst>
          </p:cNvPr>
          <p:cNvSpPr>
            <a:spLocks noGrp="1"/>
          </p:cNvSpPr>
          <p:nvPr>
            <p:ph type="body" sz="quarter" idx="24" hasCustomPrompt="1"/>
          </p:nvPr>
        </p:nvSpPr>
        <p:spPr>
          <a:xfrm>
            <a:off x="5305188" y="5245954"/>
            <a:ext cx="1581623" cy="1452164"/>
          </a:xfrm>
        </p:spPr>
        <p:txBody>
          <a:bodyPr>
            <a:normAutofit/>
          </a:bodyPr>
          <a:lstStyle>
            <a:lvl1pPr>
              <a:defRPr sz="1400" baseline="0">
                <a:solidFill>
                  <a:schemeClr val="accent1"/>
                </a:solidFill>
              </a:defRPr>
            </a:lvl1pPr>
          </a:lstStyle>
          <a:p>
            <a:pPr lvl="0"/>
            <a:r>
              <a:rPr lang="en-US"/>
              <a:t>List items for TITLE</a:t>
            </a:r>
          </a:p>
        </p:txBody>
      </p:sp>
    </p:spTree>
    <p:extLst>
      <p:ext uri="{BB962C8B-B14F-4D97-AF65-F5344CB8AC3E}">
        <p14:creationId xmlns:p14="http://schemas.microsoft.com/office/powerpoint/2010/main" val="316223066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Topic name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and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IF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36365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2.xml"/><Relationship Id="rId1" Type="http://schemas.openxmlformats.org/officeDocument/2006/relationships/slideLayout" Target="../slideLayouts/slideLayout118.xml"/><Relationship Id="rId4" Type="http://schemas.openxmlformats.org/officeDocument/2006/relationships/image" Target="../media/image2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410" r:id="rId23"/>
    <p:sldLayoutId id="2147485397" r:id="rId24"/>
    <p:sldLayoutId id="2147485326" r:id="rId25"/>
    <p:sldLayoutId id="2147485327" r:id="rId26"/>
    <p:sldLayoutId id="2147485328" r:id="rId27"/>
    <p:sldLayoutId id="2147485329" r:id="rId28"/>
    <p:sldLayoutId id="2147485330" r:id="rId29"/>
    <p:sldLayoutId id="2147485325" r:id="rId30"/>
    <p:sldLayoutId id="2147485331" r:id="rId31"/>
    <p:sldLayoutId id="2147485332" r:id="rId32"/>
    <p:sldLayoutId id="2147485366" r:id="rId33"/>
    <p:sldLayoutId id="2147485333" r:id="rId34"/>
    <p:sldLayoutId id="2147485334" r:id="rId35"/>
    <p:sldLayoutId id="2147485394" r:id="rId36"/>
    <p:sldLayoutId id="2147485340" r:id="rId37"/>
    <p:sldLayoutId id="2147485346" r:id="rId38"/>
    <p:sldLayoutId id="2147485349" r:id="rId39"/>
    <p:sldLayoutId id="2147485351" r:id="rId40"/>
    <p:sldLayoutId id="2147485369" r:id="rId41"/>
    <p:sldLayoutId id="2147485363" r:id="rId42"/>
    <p:sldLayoutId id="2147485370" r:id="rId43"/>
    <p:sldLayoutId id="2147484833" r:id="rId44"/>
    <p:sldLayoutId id="2147484834" r:id="rId45"/>
    <p:sldLayoutId id="2147484835" r:id="rId46"/>
    <p:sldLayoutId id="2147485385" r:id="rId47"/>
    <p:sldLayoutId id="2147485387" r:id="rId48"/>
    <p:sldLayoutId id="2147485382" r:id="rId49"/>
    <p:sldLayoutId id="2147484922" r:id="rId50"/>
    <p:sldLayoutId id="2147484923" r:id="rId51"/>
    <p:sldLayoutId id="2147485287" r:id="rId52"/>
    <p:sldLayoutId id="2147484924" r:id="rId53"/>
    <p:sldLayoutId id="2147484839" r:id="rId54"/>
    <p:sldLayoutId id="2147484840" r:id="rId55"/>
    <p:sldLayoutId id="2147485383" r:id="rId56"/>
    <p:sldLayoutId id="2147484841" r:id="rId57"/>
    <p:sldLayoutId id="2147484842" r:id="rId58"/>
    <p:sldLayoutId id="2147484843" r:id="rId59"/>
    <p:sldLayoutId id="2147484938" r:id="rId60"/>
    <p:sldLayoutId id="2147484939" r:id="rId61"/>
    <p:sldLayoutId id="2147484940" r:id="rId62"/>
    <p:sldLayoutId id="2147485161" r:id="rId63"/>
    <p:sldLayoutId id="2147485152" r:id="rId64"/>
    <p:sldLayoutId id="2147485153" r:id="rId65"/>
    <p:sldLayoutId id="2147485154" r:id="rId66"/>
    <p:sldLayoutId id="2147485379" r:id="rId67"/>
    <p:sldLayoutId id="2147485380" r:id="rId68"/>
    <p:sldLayoutId id="2147485381" r:id="rId69"/>
    <p:sldLayoutId id="2147484944" r:id="rId70"/>
    <p:sldLayoutId id="2147484945" r:id="rId71"/>
    <p:sldLayoutId id="2147485372" r:id="rId72"/>
    <p:sldLayoutId id="2147485373" r:id="rId73"/>
    <p:sldLayoutId id="2147485388" r:id="rId74"/>
    <p:sldLayoutId id="2147485296" r:id="rId75"/>
    <p:sldLayoutId id="2147485411" r:id="rId76"/>
    <p:sldLayoutId id="2147485392" r:id="rId77"/>
    <p:sldLayoutId id="2147485393" r:id="rId78"/>
    <p:sldLayoutId id="2147485368" r:id="rId79"/>
    <p:sldLayoutId id="2147485367" r:id="rId80"/>
    <p:sldLayoutId id="2147485292" r:id="rId81"/>
    <p:sldLayoutId id="2147485294" r:id="rId82"/>
    <p:sldLayoutId id="2147485338" r:id="rId83"/>
    <p:sldLayoutId id="2147485339" r:id="rId84"/>
    <p:sldLayoutId id="2147485360" r:id="rId85"/>
    <p:sldLayoutId id="2147485364" r:id="rId86"/>
    <p:sldLayoutId id="2147485365" r:id="rId87"/>
    <p:sldLayoutId id="2147485352" r:id="rId88"/>
    <p:sldLayoutId id="2147485353" r:id="rId89"/>
    <p:sldLayoutId id="2147485354" r:id="rId90"/>
    <p:sldLayoutId id="2147485355" r:id="rId91"/>
    <p:sldLayoutId id="2147485356" r:id="rId92"/>
    <p:sldLayoutId id="2147485374" r:id="rId93"/>
    <p:sldLayoutId id="2147485375" r:id="rId94"/>
    <p:sldLayoutId id="2147485376" r:id="rId95"/>
    <p:sldLayoutId id="2147485377" r:id="rId96"/>
    <p:sldLayoutId id="2147485378" r:id="rId97"/>
    <p:sldLayoutId id="2147485137" r:id="rId98"/>
    <p:sldLayoutId id="2147485138" r:id="rId99"/>
    <p:sldLayoutId id="2147485139" r:id="rId100"/>
    <p:sldLayoutId id="2147485140" r:id="rId101"/>
    <p:sldLayoutId id="2147485141" r:id="rId102"/>
    <p:sldLayoutId id="2147485142" r:id="rId103"/>
    <p:sldLayoutId id="2147484249" r:id="rId104"/>
    <p:sldLayoutId id="2147484640" r:id="rId105"/>
    <p:sldLayoutId id="2147485288" r:id="rId106"/>
    <p:sldLayoutId id="2147485290" r:id="rId107"/>
    <p:sldLayoutId id="2147485289" r:id="rId108"/>
    <p:sldLayoutId id="2147485291" r:id="rId109"/>
    <p:sldLayoutId id="2147484584" r:id="rId110"/>
    <p:sldLayoutId id="2147484583" r:id="rId111"/>
    <p:sldLayoutId id="2147484671" r:id="rId112"/>
    <p:sldLayoutId id="2147484673" r:id="rId113"/>
    <p:sldLayoutId id="2147485391" r:id="rId114"/>
    <p:sldLayoutId id="2147484299" r:id="rId115"/>
    <p:sldLayoutId id="2147484263" r:id="rId116"/>
    <p:sldLayoutId id="2147485412"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8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hyperlink" Target="https://docs.oracle.com/iaas/database-management/doc/oracle-cloud-database-metrics.html" TargetMode="Externa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idweb.microsoft.com/IdentityManagement/aspx/groups/AllDLs.aspx" TargetMode="External"/><Relationship Id="rId2" Type="http://schemas.openxmlformats.org/officeDocument/2006/relationships/notesSlide" Target="../notesSlides/notesSlide2.xml"/><Relationship Id="rId1" Type="http://schemas.openxmlformats.org/officeDocument/2006/relationships/slideLayout" Target="../slideLayouts/slideLayout75.xml"/><Relationship Id="rId6" Type="http://schemas.openxmlformats.org/officeDocument/2006/relationships/hyperlink" Target="https://microsofteur.sharepoint.com/teams/DataMod/Shared%20Documents/Forms/AllItems.aspx?ga=1&amp;OR=Teams%2DHL&amp;CT=1683912445680&amp;id=%2Fteams%2FDataMod%2FShared%20Documents%2FGeneral%2FOracle%20Migrations%20Accelerator%2FTeam%20Documents%2FTechnical%5FDocuments%2FODAA%5FLevelup&amp;viewid=ab53a54f%2Ddc89%2D40f5%2Db251%2D82e13bf99662&amp;clickparams=eyAiWC1BcHBOYW1lIiA6ICJNaWNyb3NvZnQgT3V0bG9vayIsICJYLUFwcFZlcnNpb24iIDogIjE2LjAuMTc3MjYuMjAwNTYiLCAiT1MiIDogIldpbmRvd3MiIH0%3D" TargetMode="External"/><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3.xml"/><Relationship Id="rId1" Type="http://schemas.openxmlformats.org/officeDocument/2006/relationships/tags" Target="../tags/tag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hyperlink" Target="https://azure.github.io/azure-monitor-baseline-alerts/welcome/" TargetMode="External"/><Relationship Id="rId3" Type="http://schemas.openxmlformats.org/officeDocument/2006/relationships/hyperlink" Target="https://learn.microsoft.com/en-us/azure/azure-monitor/roles-permissions-security" TargetMode="External"/><Relationship Id="rId7" Type="http://schemas.openxmlformats.org/officeDocument/2006/relationships/hyperlink" Target="https://learn.microsoft.com/azure/cloud-adoption-framework/scenarios/oracle-iaas/oracle-landing-zone-plan"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hyperlink" Target="https://learn.microsoft.com/en-us/azure/architecture/example-scenario/infrastructure/multi-tier-app-disaster-recovery" TargetMode="External"/><Relationship Id="rId5" Type="http://schemas.openxmlformats.org/officeDocument/2006/relationships/hyperlink" Target="https://docs.oracle.com/iaas/database-management/doc/oracle-cloud-database-metrics.html" TargetMode="External"/><Relationship Id="rId4" Type="http://schemas.openxmlformats.org/officeDocument/2006/relationships/hyperlink" Target="https://www.oracle.com/database/technologies/manageability.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F6D9B3-1567-E716-300B-5B87A930476F}"/>
              </a:ext>
            </a:extLst>
          </p:cNvPr>
          <p:cNvSpPr>
            <a:spLocks noGrp="1"/>
          </p:cNvSpPr>
          <p:nvPr>
            <p:ph type="body" sz="quarter" idx="12"/>
          </p:nvPr>
        </p:nvSpPr>
        <p:spPr>
          <a:xfrm>
            <a:off x="590811" y="5324541"/>
            <a:ext cx="4164583" cy="738664"/>
          </a:xfrm>
        </p:spPr>
        <p:txBody>
          <a:bodyPr vert="horz" wrap="square" lIns="0" tIns="0" rIns="0" bIns="0" rtlCol="0" anchor="t">
            <a:spAutoFit/>
          </a:bodyPr>
          <a:lstStyle/>
          <a:p>
            <a:r>
              <a:rPr lang="en-US" sz="1600" dirty="0">
                <a:cs typeface="Segoe UI"/>
              </a:rPr>
              <a:t>Anthony de Lagarde</a:t>
            </a:r>
          </a:p>
          <a:p>
            <a:r>
              <a:rPr lang="en-US" sz="1600" dirty="0">
                <a:cs typeface="Segoe UI"/>
              </a:rPr>
              <a:t>Himanshu </a:t>
            </a:r>
            <a:r>
              <a:rPr lang="en-US" sz="1600" dirty="0" err="1">
                <a:cs typeface="Segoe UI"/>
              </a:rPr>
              <a:t>Roa</a:t>
            </a:r>
            <a:endParaRPr lang="en-US" sz="1600" dirty="0">
              <a:cs typeface="Segoe UI"/>
            </a:endParaRPr>
          </a:p>
          <a:p>
            <a:r>
              <a:rPr lang="en-US" sz="1600" dirty="0">
                <a:cs typeface="Segoe UI"/>
              </a:rPr>
              <a:t>July 27, 2024</a:t>
            </a:r>
            <a:endParaRPr lang="en-US" sz="1600" dirty="0"/>
          </a:p>
        </p:txBody>
      </p:sp>
      <p:pic>
        <p:nvPicPr>
          <p:cNvPr id="6" name="Picture Placeholder 5" descr="A picture containing spectacles, sunglasses, goggles&#10;&#10;Description automatically generated">
            <a:extLst>
              <a:ext uri="{FF2B5EF4-FFF2-40B4-BE49-F238E27FC236}">
                <a16:creationId xmlns:a16="http://schemas.microsoft.com/office/drawing/2014/main" id="{131A0646-01F5-9D4F-A81A-E21B6FC45F07}"/>
              </a:ext>
            </a:extLst>
          </p:cNvPr>
          <p:cNvPicPr>
            <a:picLocks noGrp="1" noChangeAspect="1"/>
          </p:cNvPicPr>
          <p:nvPr>
            <p:ph type="pic" sz="quarter" idx="13"/>
          </p:nvPr>
        </p:nvPicPr>
        <p:blipFill rotWithShape="1">
          <a:blip r:embed="rId3"/>
          <a:srcRect l="11111" r="22145"/>
          <a:stretch/>
        </p:blipFill>
        <p:spPr>
          <a:xfrm>
            <a:off x="5326063" y="0"/>
            <a:ext cx="6865937" cy="6858000"/>
          </a:xfrm>
        </p:spPr>
      </p:pic>
      <p:pic>
        <p:nvPicPr>
          <p:cNvPr id="4" name="Picture 4" descr="LevelUp graphic identifier">
            <a:extLst>
              <a:ext uri="{FF2B5EF4-FFF2-40B4-BE49-F238E27FC236}">
                <a16:creationId xmlns:a16="http://schemas.microsoft.com/office/drawing/2014/main" id="{857CD898-E791-FFE9-BC20-322B78E2EE70}"/>
              </a:ext>
            </a:extLst>
          </p:cNvPr>
          <p:cNvPicPr>
            <a:picLocks noChangeAspect="1"/>
          </p:cNvPicPr>
          <p:nvPr/>
        </p:nvPicPr>
        <p:blipFill>
          <a:blip r:embed="rId4"/>
          <a:stretch>
            <a:fillRect/>
          </a:stretch>
        </p:blipFill>
        <p:spPr>
          <a:xfrm>
            <a:off x="590811" y="1968804"/>
            <a:ext cx="2743200" cy="895350"/>
          </a:xfrm>
          <a:prstGeom prst="rect">
            <a:avLst/>
          </a:prstGeom>
        </p:spPr>
      </p:pic>
      <p:sp>
        <p:nvSpPr>
          <p:cNvPr id="8" name="Title 7">
            <a:extLst>
              <a:ext uri="{FF2B5EF4-FFF2-40B4-BE49-F238E27FC236}">
                <a16:creationId xmlns:a16="http://schemas.microsoft.com/office/drawing/2014/main" id="{88B4CC13-7408-F0A1-16B4-BA0262CB769B}"/>
              </a:ext>
            </a:extLst>
          </p:cNvPr>
          <p:cNvSpPr>
            <a:spLocks noGrp="1"/>
          </p:cNvSpPr>
          <p:nvPr>
            <p:ph type="title"/>
          </p:nvPr>
        </p:nvSpPr>
        <p:spPr>
          <a:xfrm>
            <a:off x="590811" y="3069515"/>
            <a:ext cx="4624284" cy="1723549"/>
          </a:xfrm>
        </p:spPr>
        <p:txBody>
          <a:bodyPr/>
          <a:lstStyle/>
          <a:p>
            <a:r>
              <a:rPr lang="it-IT" sz="2800" dirty="0"/>
              <a:t>Application Monitoring with </a:t>
            </a:r>
            <a:r>
              <a:rPr lang="en-US" sz="2800" dirty="0"/>
              <a:t>Oracle </a:t>
            </a:r>
            <a:r>
              <a:rPr lang="en-US" sz="2800" dirty="0" err="1"/>
              <a:t>Database@Azure</a:t>
            </a:r>
            <a:br>
              <a:rPr lang="en-US" sz="2800"/>
            </a:br>
            <a:r>
              <a:rPr lang="it-IT" sz="2800"/>
              <a:t>Level </a:t>
            </a:r>
            <a:r>
              <a:rPr lang="it-IT" sz="2800" dirty="0"/>
              <a:t>Up Series</a:t>
            </a:r>
            <a:r>
              <a:rPr lang="en-US" sz="2800" dirty="0">
                <a:cs typeface="Segoe UI"/>
              </a:rPr>
              <a:t> </a:t>
            </a:r>
            <a:br>
              <a:rPr lang="en-US" sz="2800" dirty="0"/>
            </a:br>
            <a:endParaRPr lang="en-GB" sz="2800" dirty="0"/>
          </a:p>
        </p:txBody>
      </p:sp>
    </p:spTree>
    <p:extLst>
      <p:ext uri="{BB962C8B-B14F-4D97-AF65-F5344CB8AC3E}">
        <p14:creationId xmlns:p14="http://schemas.microsoft.com/office/powerpoint/2010/main" val="35116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6E313-BDB9-602A-243D-6D4CDEE52789}"/>
              </a:ext>
            </a:extLst>
          </p:cNvPr>
          <p:cNvSpPr>
            <a:spLocks noGrp="1"/>
          </p:cNvSpPr>
          <p:nvPr>
            <p:ph type="title"/>
          </p:nvPr>
        </p:nvSpPr>
        <p:spPr>
          <a:xfrm>
            <a:off x="585216" y="2534625"/>
            <a:ext cx="11121114" cy="997196"/>
          </a:xfrm>
        </p:spPr>
        <p:txBody>
          <a:bodyPr/>
          <a:lstStyle/>
          <a:p>
            <a:r>
              <a:rPr lang="en-US" dirty="0">
                <a:cs typeface="Segoe UI"/>
              </a:rPr>
              <a:t>Review initial Oracle Database @Azure Azure Monitor settings</a:t>
            </a:r>
          </a:p>
        </p:txBody>
      </p:sp>
      <p:sp>
        <p:nvSpPr>
          <p:cNvPr id="5" name="Text Placeholder 4">
            <a:extLst>
              <a:ext uri="{FF2B5EF4-FFF2-40B4-BE49-F238E27FC236}">
                <a16:creationId xmlns:a16="http://schemas.microsoft.com/office/drawing/2014/main" id="{E60F2A0F-35E2-8236-5E01-5619DC4204F0}"/>
              </a:ext>
            </a:extLst>
          </p:cNvPr>
          <p:cNvSpPr>
            <a:spLocks noGrp="1"/>
          </p:cNvSpPr>
          <p:nvPr>
            <p:ph type="body" sz="quarter" idx="12"/>
          </p:nvPr>
        </p:nvSpPr>
        <p:spPr>
          <a:xfrm>
            <a:off x="585216" y="3977319"/>
            <a:ext cx="10397632" cy="338554"/>
          </a:xfrm>
        </p:spPr>
        <p:txBody>
          <a:bodyPr/>
          <a:lstStyle/>
          <a:p>
            <a:r>
              <a:rPr lang="en-US" dirty="0"/>
              <a:t>Azure Monitor and Oracle </a:t>
            </a:r>
            <a:r>
              <a:rPr lang="en-US" dirty="0" err="1"/>
              <a:t>Database@Azure</a:t>
            </a:r>
            <a:endParaRPr lang="en-US" dirty="0"/>
          </a:p>
        </p:txBody>
      </p:sp>
      <p:pic>
        <p:nvPicPr>
          <p:cNvPr id="3" name="Picture 6" descr="LevelUp graphic identifier">
            <a:extLst>
              <a:ext uri="{FF2B5EF4-FFF2-40B4-BE49-F238E27FC236}">
                <a16:creationId xmlns:a16="http://schemas.microsoft.com/office/drawing/2014/main" id="{ECE298B5-F0E6-1F6A-307C-A625CE3A777F}"/>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156098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B22D-F50C-E0DF-4ED8-674C0DBD810F}"/>
              </a:ext>
            </a:extLst>
          </p:cNvPr>
          <p:cNvSpPr>
            <a:spLocks noGrp="1"/>
          </p:cNvSpPr>
          <p:nvPr>
            <p:ph type="title"/>
          </p:nvPr>
        </p:nvSpPr>
        <p:spPr/>
        <p:txBody>
          <a:bodyPr/>
          <a:lstStyle/>
          <a:p>
            <a:r>
              <a:rPr lang="en-US" dirty="0">
                <a:cs typeface="Segoe UI"/>
              </a:rPr>
              <a:t>Key Metric</a:t>
            </a:r>
            <a:r>
              <a:rPr lang="en-US" dirty="0">
                <a:solidFill>
                  <a:srgbClr val="50E6FF"/>
                </a:solidFill>
                <a:latin typeface="Segoe UI Semibold"/>
                <a:cs typeface="Segoe UI"/>
              </a:rPr>
              <a:t> </a:t>
            </a:r>
            <a:r>
              <a:rPr lang="en-US" dirty="0">
                <a:cs typeface="Segoe UI"/>
              </a:rPr>
              <a:t>Monitoring Settings  </a:t>
            </a:r>
          </a:p>
        </p:txBody>
      </p:sp>
      <p:graphicFrame>
        <p:nvGraphicFramePr>
          <p:cNvPr id="12" name="Table 11">
            <a:extLst>
              <a:ext uri="{FF2B5EF4-FFF2-40B4-BE49-F238E27FC236}">
                <a16:creationId xmlns:a16="http://schemas.microsoft.com/office/drawing/2014/main" id="{68C99579-FF3A-2E57-76CF-ED8A7997D991}"/>
              </a:ext>
            </a:extLst>
          </p:cNvPr>
          <p:cNvGraphicFramePr>
            <a:graphicFrameLocks noGrp="1"/>
          </p:cNvGraphicFramePr>
          <p:nvPr>
            <p:extLst>
              <p:ext uri="{D42A27DB-BD31-4B8C-83A1-F6EECF244321}">
                <p14:modId xmlns:p14="http://schemas.microsoft.com/office/powerpoint/2010/main" val="1095176520"/>
              </p:ext>
            </p:extLst>
          </p:nvPr>
        </p:nvGraphicFramePr>
        <p:xfrm>
          <a:off x="219075" y="1562100"/>
          <a:ext cx="11865776" cy="5148411"/>
        </p:xfrm>
        <a:graphic>
          <a:graphicData uri="http://schemas.openxmlformats.org/drawingml/2006/table">
            <a:tbl>
              <a:tblPr firstRow="1" bandRow="1">
                <a:tableStyleId>{5C22544A-7EE6-4342-B048-85BDC9FD1C3A}</a:tableStyleId>
              </a:tblPr>
              <a:tblGrid>
                <a:gridCol w="2966444">
                  <a:extLst>
                    <a:ext uri="{9D8B030D-6E8A-4147-A177-3AD203B41FA5}">
                      <a16:colId xmlns:a16="http://schemas.microsoft.com/office/drawing/2014/main" val="3074977037"/>
                    </a:ext>
                  </a:extLst>
                </a:gridCol>
                <a:gridCol w="2966444">
                  <a:extLst>
                    <a:ext uri="{9D8B030D-6E8A-4147-A177-3AD203B41FA5}">
                      <a16:colId xmlns:a16="http://schemas.microsoft.com/office/drawing/2014/main" val="3426450028"/>
                    </a:ext>
                  </a:extLst>
                </a:gridCol>
                <a:gridCol w="2966444">
                  <a:extLst>
                    <a:ext uri="{9D8B030D-6E8A-4147-A177-3AD203B41FA5}">
                      <a16:colId xmlns:a16="http://schemas.microsoft.com/office/drawing/2014/main" val="1399244749"/>
                    </a:ext>
                  </a:extLst>
                </a:gridCol>
                <a:gridCol w="2966444">
                  <a:extLst>
                    <a:ext uri="{9D8B030D-6E8A-4147-A177-3AD203B41FA5}">
                      <a16:colId xmlns:a16="http://schemas.microsoft.com/office/drawing/2014/main" val="3177724867"/>
                    </a:ext>
                  </a:extLst>
                </a:gridCol>
              </a:tblGrid>
              <a:tr h="511505">
                <a:tc>
                  <a:txBody>
                    <a:bodyPr/>
                    <a:lstStyle/>
                    <a:p>
                      <a:r>
                        <a:rPr lang="en-US" dirty="0"/>
                        <a:t>Metric Display Names</a:t>
                      </a:r>
                    </a:p>
                  </a:txBody>
                  <a:tcPr/>
                </a:tc>
                <a:tc>
                  <a:txBody>
                    <a:bodyPr/>
                    <a:lstStyle/>
                    <a:p>
                      <a:r>
                        <a:rPr lang="en-US" dirty="0"/>
                        <a:t>Collection Frequency</a:t>
                      </a:r>
                    </a:p>
                  </a:txBody>
                  <a:tcPr/>
                </a:tc>
                <a:tc>
                  <a:txBody>
                    <a:bodyPr/>
                    <a:lstStyle/>
                    <a:p>
                      <a:r>
                        <a:rPr lang="en-US" dirty="0"/>
                        <a:t>Threshold</a:t>
                      </a:r>
                    </a:p>
                  </a:txBody>
                  <a:tcPr/>
                </a:tc>
                <a:tc>
                  <a:txBody>
                    <a:bodyPr/>
                    <a:lstStyle/>
                    <a:p>
                      <a:r>
                        <a:rPr lang="en-US" dirty="0"/>
                        <a:t>Description</a:t>
                      </a:r>
                    </a:p>
                  </a:txBody>
                  <a:tcPr/>
                </a:tc>
                <a:extLst>
                  <a:ext uri="{0D108BD9-81ED-4DB2-BD59-A6C34878D82A}">
                    <a16:rowId xmlns:a16="http://schemas.microsoft.com/office/drawing/2014/main" val="693174278"/>
                  </a:ext>
                </a:extLst>
              </a:tr>
              <a:tr h="1323243">
                <a:tc>
                  <a:txBody>
                    <a:bodyPr/>
                    <a:lstStyle/>
                    <a:p>
                      <a:pPr marL="0" marR="0">
                        <a:lnSpc>
                          <a:spcPct val="107000"/>
                        </a:lnSpc>
                        <a:spcBef>
                          <a:spcPts val="0"/>
                        </a:spcBef>
                        <a:spcAft>
                          <a:spcPts val="0"/>
                        </a:spcAft>
                      </a:pPr>
                      <a:r>
                        <a:rPr lang="en-US" sz="1100" b="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CPU Utilization</a:t>
                      </a:r>
                      <a:endParaRPr lang="en-US" sz="11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5 Minutes</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90%</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The CPU utilization expressed as a percentage, aggregated across all consumer groups. The utilization percentage is reported with respect to the number of CPUs the database is allowed to use, which is two times the number of OCPUs. This setting is per database within the cluster.</a:t>
                      </a:r>
                      <a:endParaRPr lang="en-US" sz="11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391093"/>
                  </a:ext>
                </a:extLst>
              </a:tr>
              <a:tr h="756138">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Storage Utilization</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30 Minutes</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90%</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The percentage of provisioned storage capacity is currently in use. Represents the total allocated space for all tablespaces. This setting is per database within the cluster.</a:t>
                      </a:r>
                      <a:endParaRPr lang="en-US" sz="11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1124799"/>
                  </a:ext>
                </a:extLst>
              </a:tr>
              <a:tr h="511505">
                <a:tc>
                  <a:txBody>
                    <a:bodyPr/>
                    <a:lstStyle/>
                    <a:p>
                      <a:pPr marL="0" marR="0">
                        <a:lnSpc>
                          <a:spcPct val="107000"/>
                        </a:lnSpc>
                        <a:spcBef>
                          <a:spcPts val="0"/>
                        </a:spcBef>
                        <a:spcAft>
                          <a:spcPts val="0"/>
                        </a:spcAft>
                      </a:pPr>
                      <a:r>
                        <a:rPr lang="en-US" sz="1100" b="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Flash Recovery Area Utilization</a:t>
                      </a:r>
                      <a:endParaRPr lang="en-US" sz="11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15 Minutes</a:t>
                      </a:r>
                      <a:endParaRPr lang="en-US" sz="1100" b="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90%</a:t>
                      </a:r>
                      <a:endParaRPr lang="en-US" sz="1100" b="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b="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The flash recovery area utilization</a:t>
                      </a:r>
                      <a:endParaRPr lang="en-US" sz="11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79104437"/>
                  </a:ext>
                </a:extLst>
              </a:tr>
              <a:tr h="511505">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Memory Usage</a:t>
                      </a:r>
                      <a:endParaRPr lang="en-US" sz="110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15 Minutes</a:t>
                      </a:r>
                      <a:endParaRPr lang="en-US" sz="110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Mbit 90% consumed</a:t>
                      </a:r>
                      <a:endParaRPr lang="en-US" sz="110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The total size of the memory pool</a:t>
                      </a:r>
                      <a:endParaRPr lang="en-US" sz="1100" dirty="0">
                        <a:effectLst/>
                        <a:latin typeface="Segoe UI"/>
                        <a:ea typeface="Aptos" panose="020B0004020202020204" pitchFamily="34" charset="0"/>
                        <a:cs typeface="Times New Roman"/>
                      </a:endParaRPr>
                    </a:p>
                  </a:txBody>
                  <a:tcPr marL="68580" marR="68580" marT="0" marB="0" anchor="ctr"/>
                </a:tc>
                <a:extLst>
                  <a:ext uri="{0D108BD9-81ED-4DB2-BD59-A6C34878D82A}">
                    <a16:rowId xmlns:a16="http://schemas.microsoft.com/office/drawing/2014/main" val="468659690"/>
                  </a:ext>
                </a:extLst>
              </a:tr>
              <a:tr h="511505">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Process Limit Utilization</a:t>
                      </a:r>
                      <a:endParaRPr lang="en-US" sz="110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5 Minutes</a:t>
                      </a:r>
                      <a:endParaRPr lang="en-US" sz="110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90%</a:t>
                      </a:r>
                      <a:endParaRPr lang="en-US" sz="1100" dirty="0">
                        <a:effectLst/>
                        <a:latin typeface="Segoe UI"/>
                        <a:ea typeface="Aptos" panose="020B0004020202020204" pitchFamily="34" charset="0"/>
                        <a:cs typeface="Times New Roman"/>
                      </a:endParaRPr>
                    </a:p>
                  </a:txBody>
                  <a:tcPr marL="68580" marR="68580" marT="0" marB="0" anchor="ctr"/>
                </a:tc>
                <a:tc>
                  <a:txBody>
                    <a:bodyPr/>
                    <a:lstStyle/>
                    <a:p>
                      <a:pPr marL="0" marR="0">
                        <a:lnSpc>
                          <a:spcPct val="107000"/>
                        </a:lnSpc>
                        <a:spcBef>
                          <a:spcPts val="0"/>
                        </a:spcBef>
                        <a:spcAft>
                          <a:spcPts val="0"/>
                        </a:spcAft>
                      </a:pPr>
                      <a:r>
                        <a:rPr lang="en-US" sz="110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The process limit utilization</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38832317"/>
                  </a:ext>
                </a:extLst>
              </a:tr>
              <a:tr h="511505">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Session Limit Utilization</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5 Minutes</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a:ea typeface="Aptos" panose="020B0004020202020204" pitchFamily="34" charset="0"/>
                          <a:cs typeface="Times New Roman"/>
                        </a:rPr>
                        <a:t>90%</a:t>
                      </a:r>
                      <a:endParaRPr lang="en-US" sz="1100" b="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b="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The database session limit utilization</a:t>
                      </a:r>
                      <a:endParaRPr lang="en-US" sz="11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7724976"/>
                  </a:ext>
                </a:extLst>
              </a:tr>
              <a:tr h="511505">
                <a:tc>
                  <a:txBody>
                    <a:bodyPr/>
                    <a:lstStyle/>
                    <a:p>
                      <a:pPr marL="0" marR="0">
                        <a:lnSpc>
                          <a:spcPct val="107000"/>
                        </a:lnSpc>
                        <a:spcBef>
                          <a:spcPts val="0"/>
                        </a:spcBef>
                        <a:spcAft>
                          <a:spcPts val="0"/>
                        </a:spcAft>
                      </a:pPr>
                      <a:r>
                        <a:rPr lang="en-US" sz="110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Usable Fast Recovery Area</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15 Minutes</a:t>
                      </a:r>
                      <a:endParaRPr lang="en-US" sz="110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dirty="0">
                          <a:solidFill>
                            <a:srgbClr val="1F2328"/>
                          </a:solidFill>
                          <a:effectLst/>
                          <a:latin typeface="Segoe UI"/>
                          <a:ea typeface="Aptos" panose="020B0004020202020204" pitchFamily="34" charset="0"/>
                          <a:cs typeface="Times New Roman"/>
                        </a:rPr>
                        <a:t>90%</a:t>
                      </a:r>
                      <a:endParaRPr lang="en-US" sz="1100" dirty="0">
                        <a:effectLst/>
                        <a:latin typeface="Segoe UI"/>
                        <a:ea typeface="Aptos" panose="020B0004020202020204" pitchFamily="34" charset="0"/>
                        <a:cs typeface="Times New Roman"/>
                      </a:endParaRPr>
                    </a:p>
                  </a:txBody>
                  <a:tcPr marL="68580" marR="68580" marT="0" marB="0"/>
                </a:tc>
                <a:tc>
                  <a:txBody>
                    <a:bodyPr/>
                    <a:lstStyle/>
                    <a:p>
                      <a:pPr marL="0" marR="0">
                        <a:lnSpc>
                          <a:spcPct val="107000"/>
                        </a:lnSpc>
                        <a:spcBef>
                          <a:spcPts val="0"/>
                        </a:spcBef>
                        <a:spcAft>
                          <a:spcPts val="0"/>
                        </a:spcAft>
                      </a:pPr>
                      <a:r>
                        <a:rPr lang="en-US" sz="1100" dirty="0">
                          <a:solidFill>
                            <a:srgbClr val="1F2328"/>
                          </a:solidFill>
                          <a:effectLst/>
                          <a:latin typeface="Segoe UI" panose="020B0502040204020203" pitchFamily="34" charset="0"/>
                          <a:ea typeface="Aptos" panose="020B0004020202020204" pitchFamily="34" charset="0"/>
                          <a:cs typeface="Times New Roman" panose="02020603050405020304" pitchFamily="18" charset="0"/>
                        </a:rPr>
                        <a:t>The usable fast recovery area</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4457542"/>
                  </a:ext>
                </a:extLst>
              </a:tr>
            </a:tbl>
          </a:graphicData>
        </a:graphic>
      </p:graphicFrame>
    </p:spTree>
    <p:extLst>
      <p:ext uri="{BB962C8B-B14F-4D97-AF65-F5344CB8AC3E}">
        <p14:creationId xmlns:p14="http://schemas.microsoft.com/office/powerpoint/2010/main" val="2044770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B22D-F50C-E0DF-4ED8-674C0DBD810F}"/>
              </a:ext>
            </a:extLst>
          </p:cNvPr>
          <p:cNvSpPr>
            <a:spLocks noGrp="1"/>
          </p:cNvSpPr>
          <p:nvPr>
            <p:ph type="title"/>
          </p:nvPr>
        </p:nvSpPr>
        <p:spPr/>
        <p:txBody>
          <a:bodyPr/>
          <a:lstStyle/>
          <a:p>
            <a:r>
              <a:rPr lang="en-US" dirty="0">
                <a:cs typeface="Segoe UI"/>
              </a:rPr>
              <a:t>Key Metric</a:t>
            </a:r>
            <a:r>
              <a:rPr lang="en-US" dirty="0">
                <a:solidFill>
                  <a:srgbClr val="50E6FF"/>
                </a:solidFill>
                <a:latin typeface="Segoe UI Semibold"/>
                <a:cs typeface="Segoe UI"/>
              </a:rPr>
              <a:t> </a:t>
            </a:r>
            <a:r>
              <a:rPr lang="en-US" dirty="0">
                <a:cs typeface="Segoe UI"/>
              </a:rPr>
              <a:t>Monitoring Settings  </a:t>
            </a:r>
          </a:p>
        </p:txBody>
      </p:sp>
      <p:graphicFrame>
        <p:nvGraphicFramePr>
          <p:cNvPr id="3" name="Table 2">
            <a:extLst>
              <a:ext uri="{FF2B5EF4-FFF2-40B4-BE49-F238E27FC236}">
                <a16:creationId xmlns:a16="http://schemas.microsoft.com/office/drawing/2014/main" id="{A7A66146-8502-BE78-0AE9-50334E5AA025}"/>
              </a:ext>
            </a:extLst>
          </p:cNvPr>
          <p:cNvGraphicFramePr>
            <a:graphicFrameLocks noGrp="1"/>
          </p:cNvGraphicFramePr>
          <p:nvPr>
            <p:extLst>
              <p:ext uri="{D42A27DB-BD31-4B8C-83A1-F6EECF244321}">
                <p14:modId xmlns:p14="http://schemas.microsoft.com/office/powerpoint/2010/main" val="3223451416"/>
              </p:ext>
            </p:extLst>
          </p:nvPr>
        </p:nvGraphicFramePr>
        <p:xfrm>
          <a:off x="211015" y="1828403"/>
          <a:ext cx="11867103" cy="1424242"/>
        </p:xfrm>
        <a:graphic>
          <a:graphicData uri="http://schemas.openxmlformats.org/drawingml/2006/table">
            <a:tbl>
              <a:tblPr firstRow="1" bandRow="1">
                <a:tableStyleId>{5C22544A-7EE6-4342-B048-85BDC9FD1C3A}</a:tableStyleId>
              </a:tblPr>
              <a:tblGrid>
                <a:gridCol w="2951652">
                  <a:extLst>
                    <a:ext uri="{9D8B030D-6E8A-4147-A177-3AD203B41FA5}">
                      <a16:colId xmlns:a16="http://schemas.microsoft.com/office/drawing/2014/main" val="527233767"/>
                    </a:ext>
                  </a:extLst>
                </a:gridCol>
                <a:gridCol w="2971817">
                  <a:extLst>
                    <a:ext uri="{9D8B030D-6E8A-4147-A177-3AD203B41FA5}">
                      <a16:colId xmlns:a16="http://schemas.microsoft.com/office/drawing/2014/main" val="661454983"/>
                    </a:ext>
                  </a:extLst>
                </a:gridCol>
                <a:gridCol w="2971817">
                  <a:extLst>
                    <a:ext uri="{9D8B030D-6E8A-4147-A177-3AD203B41FA5}">
                      <a16:colId xmlns:a16="http://schemas.microsoft.com/office/drawing/2014/main" val="91345610"/>
                    </a:ext>
                  </a:extLst>
                </a:gridCol>
                <a:gridCol w="2971817">
                  <a:extLst>
                    <a:ext uri="{9D8B030D-6E8A-4147-A177-3AD203B41FA5}">
                      <a16:colId xmlns:a16="http://schemas.microsoft.com/office/drawing/2014/main" val="3405815402"/>
                    </a:ext>
                  </a:extLst>
                </a:gridCol>
              </a:tblGrid>
              <a:tr h="370840">
                <a:tc>
                  <a:txBody>
                    <a:bodyPr/>
                    <a:lstStyle/>
                    <a:p>
                      <a:r>
                        <a:rPr lang="en-US" b="0" dirty="0"/>
                        <a:t>Metric Display Names</a:t>
                      </a:r>
                    </a:p>
                  </a:txBody>
                  <a:tcPr/>
                </a:tc>
                <a:tc>
                  <a:txBody>
                    <a:bodyPr/>
                    <a:lstStyle/>
                    <a:p>
                      <a:r>
                        <a:rPr lang="en-US" b="0" dirty="0"/>
                        <a:t>Collection Frequency</a:t>
                      </a:r>
                    </a:p>
                  </a:txBody>
                  <a:tcPr/>
                </a:tc>
                <a:tc>
                  <a:txBody>
                    <a:bodyPr/>
                    <a:lstStyle/>
                    <a:p>
                      <a:r>
                        <a:rPr lang="en-US" b="0" dirty="0"/>
                        <a:t>Threshold</a:t>
                      </a:r>
                    </a:p>
                  </a:txBody>
                  <a:tcPr/>
                </a:tc>
                <a:tc>
                  <a:txBody>
                    <a:bodyPr/>
                    <a:lstStyle/>
                    <a:p>
                      <a:r>
                        <a:rPr lang="en-US" b="0" dirty="0"/>
                        <a:t>Description</a:t>
                      </a:r>
                    </a:p>
                  </a:txBody>
                  <a:tcPr/>
                </a:tc>
                <a:extLst>
                  <a:ext uri="{0D108BD9-81ED-4DB2-BD59-A6C34878D82A}">
                    <a16:rowId xmlns:a16="http://schemas.microsoft.com/office/drawing/2014/main" val="2616627775"/>
                  </a:ext>
                </a:extLst>
              </a:tr>
              <a:tr h="370840">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cs typeface="Times New Roman" panose="02020603050405020304" pitchFamily="18" charset="0"/>
                        </a:rPr>
                        <a:t>OCI Database Cluster Memory Utilization</a:t>
                      </a:r>
                    </a:p>
                  </a:txBody>
                  <a:tcPr/>
                </a:tc>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cs typeface="Times New Roman" panose="02020603050405020304" pitchFamily="18" charset="0"/>
                        </a:rPr>
                        <a:t>5 Minutes</a:t>
                      </a:r>
                    </a:p>
                  </a:txBody>
                  <a:tcPr/>
                </a:tc>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cs typeface="Times New Roman" panose="02020603050405020304" pitchFamily="18" charset="0"/>
                        </a:rPr>
                        <a:t>65% </a:t>
                      </a:r>
                    </a:p>
                  </a:txBody>
                  <a:tcPr/>
                </a:tc>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ea typeface="+mn-ea"/>
                          <a:cs typeface="Times New Roman" panose="02020603050405020304" pitchFamily="18" charset="0"/>
                        </a:rPr>
                        <a:t>Amount of Memory the Exadata database clusters are consuming</a:t>
                      </a:r>
                    </a:p>
                  </a:txBody>
                  <a:tcPr/>
                </a:tc>
                <a:extLst>
                  <a:ext uri="{0D108BD9-81ED-4DB2-BD59-A6C34878D82A}">
                    <a16:rowId xmlns:a16="http://schemas.microsoft.com/office/drawing/2014/main" val="2059635953"/>
                  </a:ext>
                </a:extLst>
              </a:tr>
              <a:tr h="370840">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ea typeface="+mn-ea"/>
                          <a:cs typeface="Times New Roman" panose="02020603050405020304" pitchFamily="18" charset="0"/>
                        </a:rPr>
                        <a:t>Average Node Status</a:t>
                      </a:r>
                    </a:p>
                  </a:txBody>
                  <a:tcPr/>
                </a:tc>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ea typeface="+mn-ea"/>
                          <a:cs typeface="Times New Roman" panose="02020603050405020304" pitchFamily="18" charset="0"/>
                        </a:rPr>
                        <a:t>5 Minutes</a:t>
                      </a:r>
                    </a:p>
                  </a:txBody>
                  <a:tcPr/>
                </a:tc>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ea typeface="+mn-ea"/>
                          <a:cs typeface="Times New Roman" panose="02020603050405020304" pitchFamily="18" charset="0"/>
                        </a:rPr>
                        <a:t>0 (this dimension means false)</a:t>
                      </a:r>
                    </a:p>
                  </a:txBody>
                  <a:tcPr/>
                </a:tc>
                <a:tc>
                  <a:txBody>
                    <a:bodyPr/>
                    <a:lstStyle/>
                    <a:p>
                      <a:pPr marL="0" marR="0" algn="l" defTabSz="932742" rtl="0" eaLnBrk="1" latinLnBrk="0" hangingPunct="1">
                        <a:lnSpc>
                          <a:spcPct val="107000"/>
                        </a:lnSpc>
                        <a:spcBef>
                          <a:spcPts val="0"/>
                        </a:spcBef>
                        <a:spcAft>
                          <a:spcPts val="0"/>
                        </a:spcAft>
                      </a:pPr>
                      <a:r>
                        <a:rPr lang="en-US" sz="1100" kern="1200" dirty="0">
                          <a:solidFill>
                            <a:srgbClr val="1F2328"/>
                          </a:solidFill>
                          <a:effectLst/>
                          <a:latin typeface="Segoe UI" panose="020B0502040204020203" pitchFamily="34" charset="0"/>
                          <a:ea typeface="+mn-ea"/>
                          <a:cs typeface="Times New Roman" panose="02020603050405020304" pitchFamily="18" charset="0"/>
                        </a:rPr>
                        <a:t>Evaluate if the Exadata database cluster node within the cluster is available or unavailable. The setting should be set against each node</a:t>
                      </a:r>
                    </a:p>
                  </a:txBody>
                  <a:tcPr/>
                </a:tc>
                <a:extLst>
                  <a:ext uri="{0D108BD9-81ED-4DB2-BD59-A6C34878D82A}">
                    <a16:rowId xmlns:a16="http://schemas.microsoft.com/office/drawing/2014/main" val="548605050"/>
                  </a:ext>
                </a:extLst>
              </a:tr>
            </a:tbl>
          </a:graphicData>
        </a:graphic>
      </p:graphicFrame>
      <p:sp>
        <p:nvSpPr>
          <p:cNvPr id="4" name="TextBox 3">
            <a:extLst>
              <a:ext uri="{FF2B5EF4-FFF2-40B4-BE49-F238E27FC236}">
                <a16:creationId xmlns:a16="http://schemas.microsoft.com/office/drawing/2014/main" id="{7E0D31D8-5170-8CA0-41CB-49F12F5C25FD}"/>
              </a:ext>
            </a:extLst>
          </p:cNvPr>
          <p:cNvSpPr txBox="1"/>
          <p:nvPr/>
        </p:nvSpPr>
        <p:spPr>
          <a:xfrm>
            <a:off x="281353" y="3615672"/>
            <a:ext cx="11796765" cy="738664"/>
          </a:xfrm>
          <a:prstGeom prst="rect">
            <a:avLst/>
          </a:prstGeom>
          <a:noFill/>
        </p:spPr>
        <p:txBody>
          <a:bodyPr wrap="square" lIns="0" tIns="0" rIns="0" bIns="0" rtlCol="0">
            <a:spAutoFit/>
          </a:bodyPr>
          <a:lstStyle/>
          <a:p>
            <a:r>
              <a:rPr lang="en-US" sz="1400" dirty="0">
                <a:solidFill>
                  <a:srgbClr val="1F2328"/>
                </a:solidFill>
                <a:effectLst/>
                <a:highlight>
                  <a:srgbClr val="FFFFFF"/>
                </a:highlight>
                <a:latin typeface="Segoe UI" panose="020B0502040204020203" pitchFamily="34" charset="0"/>
                <a:ea typeface="Aptos" panose="020B0004020202020204" pitchFamily="34" charset="0"/>
                <a:cs typeface="Times New Roman" panose="02020603050405020304" pitchFamily="18" charset="0"/>
              </a:rPr>
              <a:t>For detailed information and key metrics to monitor Oracle Exadata can be found in the following article</a:t>
            </a:r>
          </a:p>
          <a:p>
            <a:r>
              <a:rPr lang="en-US" sz="1400" dirty="0">
                <a:solidFill>
                  <a:srgbClr val="1F2328"/>
                </a:solidFill>
                <a:effectLst/>
                <a:highlight>
                  <a:srgbClr val="FFFFFF"/>
                </a:highlight>
                <a:latin typeface="Segoe UI" panose="020B0502040204020203" pitchFamily="34" charset="0"/>
                <a:ea typeface="Aptos" panose="020B0004020202020204" pitchFamily="34" charset="0"/>
                <a:cs typeface="Times New Roman" panose="02020603050405020304" pitchFamily="18" charset="0"/>
              </a:rPr>
              <a:t> </a:t>
            </a:r>
            <a:r>
              <a:rPr lang="en-US" sz="1400" u="sng" dirty="0">
                <a:solidFill>
                  <a:srgbClr val="0000FF"/>
                </a:solidFill>
                <a:effectLst/>
                <a:highlight>
                  <a:srgbClr val="FFFFFF"/>
                </a:highlight>
                <a:latin typeface="Segoe UI" panose="020B0502040204020203" pitchFamily="34" charset="0"/>
                <a:ea typeface="Aptos" panose="020B0004020202020204" pitchFamily="34" charset="0"/>
                <a:cs typeface="Times New Roman" panose="02020603050405020304" pitchFamily="18" charset="0"/>
                <a:hlinkClick r:id="rId2"/>
              </a:rPr>
              <a:t>Oracle Cloud Database Metrics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gn="l"/>
            <a:endParaRPr lang="en-US" sz="2000" dirty="0"/>
          </a:p>
        </p:txBody>
      </p:sp>
    </p:spTree>
    <p:extLst>
      <p:ext uri="{BB962C8B-B14F-4D97-AF65-F5344CB8AC3E}">
        <p14:creationId xmlns:p14="http://schemas.microsoft.com/office/powerpoint/2010/main" val="34172088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0B50B-DB0B-C95D-2571-8B1401D43FCF}"/>
              </a:ext>
            </a:extLst>
          </p:cNvPr>
          <p:cNvSpPr>
            <a:spLocks noGrp="1"/>
          </p:cNvSpPr>
          <p:nvPr>
            <p:ph type="title"/>
          </p:nvPr>
        </p:nvSpPr>
        <p:spPr/>
        <p:txBody>
          <a:bodyPr/>
          <a:lstStyle/>
          <a:p>
            <a:r>
              <a:rPr lang="en-US" dirty="0"/>
              <a:t>Q &amp; A</a:t>
            </a:r>
          </a:p>
        </p:txBody>
      </p:sp>
      <p:pic>
        <p:nvPicPr>
          <p:cNvPr id="6" name="Picture 6" descr="LevelUp graphic identifier">
            <a:extLst>
              <a:ext uri="{FF2B5EF4-FFF2-40B4-BE49-F238E27FC236}">
                <a16:creationId xmlns:a16="http://schemas.microsoft.com/office/drawing/2014/main" id="{33C1BC27-9573-9736-8BEF-3AB2C40FECE2}"/>
              </a:ext>
            </a:extLst>
          </p:cNvPr>
          <p:cNvPicPr>
            <a:picLocks noChangeAspect="1"/>
          </p:cNvPicPr>
          <p:nvPr/>
        </p:nvPicPr>
        <p:blipFill>
          <a:blip r:embed="rId2"/>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371799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0B50B-DB0B-C95D-2571-8B1401D43FCF}"/>
              </a:ext>
            </a:extLst>
          </p:cNvPr>
          <p:cNvSpPr>
            <a:spLocks noGrp="1"/>
          </p:cNvSpPr>
          <p:nvPr>
            <p:ph type="title"/>
          </p:nvPr>
        </p:nvSpPr>
        <p:spPr/>
        <p:txBody>
          <a:bodyPr/>
          <a:lstStyle/>
          <a:p>
            <a:r>
              <a:rPr lang="en-US" dirty="0"/>
              <a:t>Thank you</a:t>
            </a:r>
          </a:p>
        </p:txBody>
      </p:sp>
      <p:pic>
        <p:nvPicPr>
          <p:cNvPr id="6" name="Picture 6" descr="LevelUp graphic identifier">
            <a:extLst>
              <a:ext uri="{FF2B5EF4-FFF2-40B4-BE49-F238E27FC236}">
                <a16:creationId xmlns:a16="http://schemas.microsoft.com/office/drawing/2014/main" id="{33C1BC27-9573-9736-8BEF-3AB2C40FECE2}"/>
              </a:ext>
            </a:extLst>
          </p:cNvPr>
          <p:cNvPicPr>
            <a:picLocks noChangeAspect="1"/>
          </p:cNvPicPr>
          <p:nvPr/>
        </p:nvPicPr>
        <p:blipFill>
          <a:blip r:embed="rId2"/>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114279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hidden="1">
            <a:extLst>
              <a:ext uri="{FF2B5EF4-FFF2-40B4-BE49-F238E27FC236}">
                <a16:creationId xmlns:a16="http://schemas.microsoft.com/office/drawing/2014/main" id="{FFA30FB1-802F-683E-09FC-5B90C01593A4}"/>
              </a:ext>
            </a:extLst>
          </p:cNvPr>
          <p:cNvSpPr>
            <a:spLocks noGrp="1"/>
          </p:cNvSpPr>
          <p:nvPr>
            <p:ph type="body" sz="quarter" idx="11"/>
          </p:nvPr>
        </p:nvSpPr>
        <p:spPr>
          <a:xfrm>
            <a:off x="6096000" y="585788"/>
            <a:ext cx="5910470" cy="230832"/>
          </a:xfrm>
        </p:spPr>
        <p:txBody>
          <a:bodyPr>
            <a:spAutoFit/>
          </a:bodyPr>
          <a:lstStyle/>
          <a:p>
            <a:pPr marL="0" indent="0">
              <a:buNone/>
            </a:pPr>
            <a:endParaRPr lang="en-US" sz="1500" dirty="0">
              <a:latin typeface="Segoe UI" panose="020B0502040204020203" pitchFamily="34" charset="0"/>
              <a:cs typeface="Segoe UI"/>
            </a:endParaRPr>
          </a:p>
        </p:txBody>
      </p:sp>
      <p:grpSp>
        <p:nvGrpSpPr>
          <p:cNvPr id="31" name="Group 30">
            <a:extLst>
              <a:ext uri="{FF2B5EF4-FFF2-40B4-BE49-F238E27FC236}">
                <a16:creationId xmlns:a16="http://schemas.microsoft.com/office/drawing/2014/main" id="{1FA6442F-2259-CC54-54A3-4682BB56D837}"/>
              </a:ext>
            </a:extLst>
          </p:cNvPr>
          <p:cNvGrpSpPr/>
          <p:nvPr/>
        </p:nvGrpSpPr>
        <p:grpSpPr>
          <a:xfrm>
            <a:off x="0" y="0"/>
            <a:ext cx="12192000" cy="6858000"/>
            <a:chOff x="0" y="2012150"/>
            <a:chExt cx="12192000" cy="6858000"/>
          </a:xfrm>
        </p:grpSpPr>
        <p:sp>
          <p:nvSpPr>
            <p:cNvPr id="8" name="Rectangle: Rounded Corners 4" descr="Dark - small container">
              <a:extLst>
                <a:ext uri="{FF2B5EF4-FFF2-40B4-BE49-F238E27FC236}">
                  <a16:creationId xmlns:a16="http://schemas.microsoft.com/office/drawing/2014/main" id="{7C4049A2-BE75-0C18-68CC-2536D6FB6523}"/>
                </a:ext>
              </a:extLst>
            </p:cNvPr>
            <p:cNvSpPr>
              <a:spLocks/>
            </p:cNvSpPr>
            <p:nvPr/>
          </p:nvSpPr>
          <p:spPr bwMode="auto">
            <a:xfrm>
              <a:off x="0" y="201215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4" descr="Dark - small container">
              <a:extLst>
                <a:ext uri="{FF2B5EF4-FFF2-40B4-BE49-F238E27FC236}">
                  <a16:creationId xmlns:a16="http://schemas.microsoft.com/office/drawing/2014/main" id="{C66412C0-C44E-7010-F539-958219C4A2CB}"/>
                </a:ext>
              </a:extLst>
            </p:cNvPr>
            <p:cNvSpPr>
              <a:spLocks/>
            </p:cNvSpPr>
            <p:nvPr/>
          </p:nvSpPr>
          <p:spPr bwMode="auto">
            <a:xfrm>
              <a:off x="0" y="2012150"/>
              <a:ext cx="12192000" cy="6858000"/>
            </a:xfrm>
            <a:prstGeom prst="roundRect">
              <a:avLst>
                <a:gd name="adj" fmla="val 0"/>
              </a:avLst>
            </a:prstGeom>
            <a:gradFill flip="none" rotWithShape="1">
              <a:gsLst>
                <a:gs pos="94000">
                  <a:schemeClr val="accent2">
                    <a:alpha val="82000"/>
                  </a:schemeClr>
                </a:gs>
                <a:gs pos="10000">
                  <a:schemeClr val="accent2">
                    <a:alpha val="84000"/>
                  </a:scheme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6" name="Picture 6" descr="LevelUp graphic identifier">
            <a:extLst>
              <a:ext uri="{FF2B5EF4-FFF2-40B4-BE49-F238E27FC236}">
                <a16:creationId xmlns:a16="http://schemas.microsoft.com/office/drawing/2014/main" id="{E758B7F3-C437-22B5-575D-CED01D35C08A}"/>
              </a:ext>
            </a:extLst>
          </p:cNvPr>
          <p:cNvPicPr>
            <a:picLocks noChangeAspect="1"/>
          </p:cNvPicPr>
          <p:nvPr/>
        </p:nvPicPr>
        <p:blipFill>
          <a:blip r:embed="rId5"/>
          <a:stretch>
            <a:fillRect/>
          </a:stretch>
        </p:blipFill>
        <p:spPr>
          <a:xfrm>
            <a:off x="737275" y="5895323"/>
            <a:ext cx="1552575" cy="495300"/>
          </a:xfrm>
          <a:prstGeom prst="rect">
            <a:avLst/>
          </a:prstGeom>
        </p:spPr>
      </p:pic>
      <p:sp>
        <p:nvSpPr>
          <p:cNvPr id="32" name="Title 8">
            <a:hlinkClick r:id="rId6"/>
            <a:extLst>
              <a:ext uri="{FF2B5EF4-FFF2-40B4-BE49-F238E27FC236}">
                <a16:creationId xmlns:a16="http://schemas.microsoft.com/office/drawing/2014/main" id="{B87C9BC4-1B4A-8EA6-52E5-3BF789824845}"/>
              </a:ext>
            </a:extLst>
          </p:cNvPr>
          <p:cNvSpPr txBox="1">
            <a:spLocks/>
          </p:cNvSpPr>
          <p:nvPr/>
        </p:nvSpPr>
        <p:spPr>
          <a:xfrm>
            <a:off x="4078514" y="595836"/>
            <a:ext cx="7529287" cy="5683250"/>
          </a:xfrm>
          <a:prstGeom prst="roundRect">
            <a:avLst>
              <a:gd name="adj" fmla="val 2772"/>
            </a:avLst>
          </a:prstGeom>
          <a:solidFill>
            <a:schemeClr val="bg1">
              <a:alpha val="10000"/>
            </a:schemeClr>
          </a:solidFill>
          <a:ln w="19050">
            <a:solidFill>
              <a:schemeClr val="accent3"/>
            </a:solidFill>
          </a:ln>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0" normalizeH="0" baseline="0">
                <a:ln w="3175">
                  <a:noFill/>
                </a:ln>
                <a:gradFill>
                  <a:gsLst>
                    <a:gs pos="17416">
                      <a:schemeClr val="bg1"/>
                    </a:gs>
                    <a:gs pos="42135">
                      <a:schemeClr val="bg1"/>
                    </a:gs>
                  </a:gsLst>
                  <a:path path="circle">
                    <a:fillToRect l="100000" b="100000"/>
                  </a:path>
                </a:gradFill>
                <a:effectLst/>
                <a:uLnTx/>
                <a:uFillTx/>
                <a:latin typeface="Segoe UI Variable Text Semibold" pitchFamily="2" charset="0"/>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CA" sz="2000" b="1"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
        <p:nvSpPr>
          <p:cNvPr id="18" name="Text Placeholder 2">
            <a:extLst>
              <a:ext uri="{FF2B5EF4-FFF2-40B4-BE49-F238E27FC236}">
                <a16:creationId xmlns:a16="http://schemas.microsoft.com/office/drawing/2014/main" id="{C203448D-40B6-3795-1262-697C2BDF30D8}"/>
              </a:ext>
            </a:extLst>
          </p:cNvPr>
          <p:cNvSpPr txBox="1">
            <a:spLocks/>
          </p:cNvSpPr>
          <p:nvPr/>
        </p:nvSpPr>
        <p:spPr>
          <a:xfrm>
            <a:off x="5707117" y="770508"/>
            <a:ext cx="5668457" cy="1258806"/>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All </a:t>
            </a:r>
            <a:r>
              <a:rPr kumimoji="0" lang="en-US" sz="2000" b="0" i="0" u="none" strike="noStrike" kern="1200" cap="none" spc="0" normalizeH="0" baseline="0" noProof="0" dirty="0" err="1">
                <a:ln>
                  <a:noFill/>
                </a:ln>
                <a:solidFill>
                  <a:srgbClr val="FFFFFF"/>
                </a:solidFill>
                <a:effectLst/>
                <a:uLnTx/>
                <a:uFillTx/>
                <a:latin typeface="Segoe UI"/>
                <a:ea typeface="+mn-ea"/>
                <a:cs typeface="Segoe UI"/>
              </a:rPr>
              <a:t>LevelUp</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 Workshops are recorded, and you can  access all Recordings for your viewing replay.  The Presentation Deck </a:t>
            </a:r>
            <a:r>
              <a:rPr lang="en-US" sz="2000" dirty="0">
                <a:solidFill>
                  <a:srgbClr val="FFFFFF"/>
                </a:solidFill>
                <a:latin typeface="Segoe UI"/>
                <a:cs typeface="Segoe UI"/>
              </a:rPr>
              <a:t>&amp; </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resources </a:t>
            </a:r>
            <a:r>
              <a:rPr kumimoji="0" lang="en-US" sz="2000" b="0" i="0" u="none" strike="noStrike" kern="1200" cap="none" spc="0" normalizeH="0" baseline="0" noProof="0" dirty="0">
                <a:ln>
                  <a:noFill/>
                </a:ln>
                <a:solidFill>
                  <a:schemeClr val="accent3"/>
                </a:solidFill>
                <a:effectLst/>
                <a:uLnTx/>
                <a:uFillTx/>
                <a:latin typeface="Segoe UI"/>
                <a:ea typeface="+mn-ea"/>
                <a:cs typeface="Segoe UI"/>
              </a:rPr>
              <a:t>can be found here </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da-DK" sz="1400" dirty="0">
                <a:hlinkClick r:id="rId6"/>
              </a:rPr>
              <a:t>Data Mod - ODAA_Levelup - Resources</a:t>
            </a:r>
            <a:endParaRPr kumimoji="0" lang="en-US" sz="2000" b="0" i="0" u="none" strike="noStrike" kern="1200" cap="none" spc="0" normalizeH="0" baseline="0" noProof="0" dirty="0">
              <a:ln>
                <a:noFill/>
              </a:ln>
              <a:solidFill>
                <a:schemeClr val="accent3"/>
              </a:solidFill>
              <a:effectLst/>
              <a:uLnTx/>
              <a:uFillTx/>
              <a:latin typeface="Segoe UI"/>
              <a:ea typeface="+mn-ea"/>
              <a:cs typeface="Segoe UI"/>
            </a:endParaRPr>
          </a:p>
        </p:txBody>
      </p:sp>
      <p:sp>
        <p:nvSpPr>
          <p:cNvPr id="20" name="Text Placeholder 2">
            <a:extLst>
              <a:ext uri="{FF2B5EF4-FFF2-40B4-BE49-F238E27FC236}">
                <a16:creationId xmlns:a16="http://schemas.microsoft.com/office/drawing/2014/main" id="{E0977582-CD7B-80D4-33D9-7D9F80794DCB}"/>
              </a:ext>
            </a:extLst>
          </p:cNvPr>
          <p:cNvSpPr txBox="1">
            <a:spLocks/>
          </p:cNvSpPr>
          <p:nvPr/>
        </p:nvSpPr>
        <p:spPr>
          <a:xfrm>
            <a:off x="5707117" y="2443803"/>
            <a:ext cx="5668457" cy="615553"/>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Survey &amp; Feedback. Please provide your inputs on the </a:t>
            </a:r>
            <a:r>
              <a:rPr lang="en-US" sz="2000" dirty="0" err="1">
                <a:solidFill>
                  <a:srgbClr val="FFFFFF"/>
                </a:solidFill>
                <a:latin typeface="Segoe UI"/>
                <a:cs typeface="Segoe UI"/>
              </a:rPr>
              <a:t>LevelUp</a:t>
            </a:r>
            <a:r>
              <a:rPr lang="en-US" sz="2000" dirty="0">
                <a:solidFill>
                  <a:srgbClr val="FFFFFF"/>
                </a:solidFill>
                <a:latin typeface="Segoe UI"/>
                <a:cs typeface="Segoe UI"/>
              </a:rPr>
              <a:t> content</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 and format on the survey.</a:t>
            </a:r>
          </a:p>
        </p:txBody>
      </p:sp>
      <p:sp>
        <p:nvSpPr>
          <p:cNvPr id="22" name="Text Placeholder 2">
            <a:extLst>
              <a:ext uri="{FF2B5EF4-FFF2-40B4-BE49-F238E27FC236}">
                <a16:creationId xmlns:a16="http://schemas.microsoft.com/office/drawing/2014/main" id="{3FCF96F0-5D80-9CE6-88C5-1A63B44F6783}"/>
              </a:ext>
            </a:extLst>
          </p:cNvPr>
          <p:cNvSpPr txBox="1">
            <a:spLocks/>
          </p:cNvSpPr>
          <p:nvPr/>
        </p:nvSpPr>
        <p:spPr>
          <a:xfrm>
            <a:off x="5707117" y="3572333"/>
            <a:ext cx="5668457" cy="1061829"/>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You can always send general feedback to </a:t>
            </a:r>
            <a:r>
              <a:rPr lang="en-US" sz="2000" dirty="0">
                <a:solidFill>
                  <a:srgbClr val="50E6FF"/>
                </a:solidFill>
                <a:latin typeface="Segoe UI"/>
                <a:cs typeface="Segoe UI"/>
              </a:rPr>
              <a:t>csulevelup@microsoft.com </a:t>
            </a:r>
            <a:r>
              <a:rPr lang="en-US" sz="2000" dirty="0">
                <a:solidFill>
                  <a:srgbClr val="FFFFFF"/>
                </a:solidFill>
                <a:latin typeface="Segoe UI"/>
                <a:cs typeface="Segoe UI"/>
              </a:rPr>
              <a:t>or to </a:t>
            </a:r>
            <a:r>
              <a:rPr lang="en-US" sz="2000" dirty="0">
                <a:solidFill>
                  <a:srgbClr val="50E6FF"/>
                </a:solidFill>
                <a:latin typeface="Segoe UI"/>
                <a:cs typeface="Segoe UI"/>
              </a:rPr>
              <a:t>Kishore Shetty</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 </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 </a:t>
            </a:r>
          </a:p>
        </p:txBody>
      </p:sp>
      <p:sp>
        <p:nvSpPr>
          <p:cNvPr id="24" name="Text Placeholder 2">
            <a:extLst>
              <a:ext uri="{FF2B5EF4-FFF2-40B4-BE49-F238E27FC236}">
                <a16:creationId xmlns:a16="http://schemas.microsoft.com/office/drawing/2014/main" id="{C9CB892A-647C-A44B-45B6-9EEE55BF37E4}"/>
              </a:ext>
            </a:extLst>
          </p:cNvPr>
          <p:cNvSpPr txBox="1">
            <a:spLocks/>
          </p:cNvSpPr>
          <p:nvPr/>
        </p:nvSpPr>
        <p:spPr>
          <a:xfrm>
            <a:off x="5707117" y="4993250"/>
            <a:ext cx="5668457" cy="923330"/>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Join this DL to be invited to all LevelUp Workshops? Join the </a:t>
            </a:r>
            <a:r>
              <a:rPr kumimoji="0" lang="en-US" sz="2000" b="0" i="0" u="none" strike="noStrike" kern="1200" cap="none" spc="0" normalizeH="0" baseline="0" noProof="0">
                <a:ln>
                  <a:noFill/>
                </a:ln>
                <a:solidFill>
                  <a:srgbClr val="50E6FF"/>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Friends of LevelUp Workshops Distribution List</a:t>
            </a:r>
            <a:r>
              <a:rPr kumimoji="0" lang="en-US" sz="2000" b="0" i="0" u="none" strike="noStrike" kern="1200" cap="none" spc="0" normalizeH="0" baseline="0" noProof="0">
                <a:ln>
                  <a:noFill/>
                </a:ln>
                <a:solidFill>
                  <a:srgbClr val="FFFFFF"/>
                </a:solidFill>
                <a:effectLst/>
                <a:uLnTx/>
                <a:uFillTx/>
                <a:latin typeface="Segoe UI"/>
                <a:ea typeface="+mn-ea"/>
                <a:cs typeface="Segoe UI"/>
              </a:rPr>
              <a:t>.</a:t>
            </a:r>
          </a:p>
        </p:txBody>
      </p:sp>
      <p:cxnSp>
        <p:nvCxnSpPr>
          <p:cNvPr id="34" name="Straight Connector 33">
            <a:extLst>
              <a:ext uri="{FF2B5EF4-FFF2-40B4-BE49-F238E27FC236}">
                <a16:creationId xmlns:a16="http://schemas.microsoft.com/office/drawing/2014/main" id="{0CD4DA06-25DB-DE83-A335-C0674F5EA7C4}"/>
              </a:ext>
            </a:extLst>
          </p:cNvPr>
          <p:cNvCxnSpPr>
            <a:cxnSpLocks/>
          </p:cNvCxnSpPr>
          <p:nvPr/>
        </p:nvCxnSpPr>
        <p:spPr>
          <a:xfrm>
            <a:off x="5717293" y="2075746"/>
            <a:ext cx="4998716" cy="0"/>
          </a:xfrm>
          <a:prstGeom prst="line">
            <a:avLst/>
          </a:prstGeom>
          <a:solidFill>
            <a:schemeClr val="bg1">
              <a:alpha val="10000"/>
            </a:schemeClr>
          </a:solidFill>
          <a:ln w="6350">
            <a:gradFill flip="none" rotWithShape="1">
              <a:gsLst>
                <a:gs pos="0">
                  <a:schemeClr val="bg1"/>
                </a:gs>
                <a:gs pos="100000">
                  <a:schemeClr val="bg1">
                    <a:alpha val="0"/>
                  </a:schemeClr>
                </a:gs>
              </a:gsLst>
              <a:lin ang="0" scaled="1"/>
              <a:tileRect/>
            </a:gradFill>
          </a:ln>
          <a:effectLst/>
        </p:spPr>
      </p:cxnSp>
      <p:cxnSp>
        <p:nvCxnSpPr>
          <p:cNvPr id="35" name="Straight Connector 34">
            <a:extLst>
              <a:ext uri="{FF2B5EF4-FFF2-40B4-BE49-F238E27FC236}">
                <a16:creationId xmlns:a16="http://schemas.microsoft.com/office/drawing/2014/main" id="{A2798294-13EB-4448-365B-2CFCF5C67061}"/>
              </a:ext>
            </a:extLst>
          </p:cNvPr>
          <p:cNvCxnSpPr>
            <a:cxnSpLocks/>
          </p:cNvCxnSpPr>
          <p:nvPr/>
        </p:nvCxnSpPr>
        <p:spPr>
          <a:xfrm>
            <a:off x="5727341" y="3427414"/>
            <a:ext cx="4998716" cy="0"/>
          </a:xfrm>
          <a:prstGeom prst="line">
            <a:avLst/>
          </a:prstGeom>
          <a:solidFill>
            <a:schemeClr val="bg1">
              <a:alpha val="10000"/>
            </a:schemeClr>
          </a:solidFill>
          <a:ln w="6350">
            <a:gradFill flip="none" rotWithShape="1">
              <a:gsLst>
                <a:gs pos="0">
                  <a:schemeClr val="bg1"/>
                </a:gs>
                <a:gs pos="100000">
                  <a:schemeClr val="bg1">
                    <a:alpha val="0"/>
                  </a:schemeClr>
                </a:gs>
              </a:gsLst>
              <a:lin ang="0" scaled="1"/>
              <a:tileRect/>
            </a:gradFill>
          </a:ln>
          <a:effectLst/>
        </p:spPr>
      </p:cxnSp>
      <p:cxnSp>
        <p:nvCxnSpPr>
          <p:cNvPr id="36" name="Straight Connector 35">
            <a:extLst>
              <a:ext uri="{FF2B5EF4-FFF2-40B4-BE49-F238E27FC236}">
                <a16:creationId xmlns:a16="http://schemas.microsoft.com/office/drawing/2014/main" id="{3B815A67-C746-CB81-E16E-56269554485B}"/>
              </a:ext>
            </a:extLst>
          </p:cNvPr>
          <p:cNvCxnSpPr>
            <a:cxnSpLocks/>
          </p:cNvCxnSpPr>
          <p:nvPr/>
        </p:nvCxnSpPr>
        <p:spPr>
          <a:xfrm>
            <a:off x="5727341" y="4779082"/>
            <a:ext cx="4998716" cy="0"/>
          </a:xfrm>
          <a:prstGeom prst="line">
            <a:avLst/>
          </a:prstGeom>
          <a:solidFill>
            <a:schemeClr val="bg1">
              <a:alpha val="10000"/>
            </a:schemeClr>
          </a:solidFill>
          <a:ln w="6350">
            <a:gradFill flip="none" rotWithShape="1">
              <a:gsLst>
                <a:gs pos="0">
                  <a:schemeClr val="bg1"/>
                </a:gs>
                <a:gs pos="100000">
                  <a:schemeClr val="bg1">
                    <a:alpha val="0"/>
                  </a:schemeClr>
                </a:gs>
              </a:gsLst>
              <a:lin ang="0" scaled="1"/>
              <a:tileRect/>
            </a:gradFill>
          </a:ln>
          <a:effectLst/>
        </p:spPr>
      </p:cxnSp>
      <p:sp>
        <p:nvSpPr>
          <p:cNvPr id="44" name="FolderHorizontal_F12B" title="Icon of a folder">
            <a:extLst>
              <a:ext uri="{FF2B5EF4-FFF2-40B4-BE49-F238E27FC236}">
                <a16:creationId xmlns:a16="http://schemas.microsoft.com/office/drawing/2014/main" id="{F3AE0AF2-C5AD-FD80-BFFD-5688FA2AF3F4}"/>
              </a:ext>
            </a:extLst>
          </p:cNvPr>
          <p:cNvSpPr>
            <a:spLocks noChangeAspect="1" noEditPoints="1"/>
          </p:cNvSpPr>
          <p:nvPr/>
        </p:nvSpPr>
        <p:spPr bwMode="auto">
          <a:xfrm>
            <a:off x="4668100" y="3847698"/>
            <a:ext cx="574856" cy="421838"/>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manager" title="Icon of three people with lines connecting them">
            <a:extLst>
              <a:ext uri="{FF2B5EF4-FFF2-40B4-BE49-F238E27FC236}">
                <a16:creationId xmlns:a16="http://schemas.microsoft.com/office/drawing/2014/main" id="{D428FCFF-2D5E-D308-E2CF-30D8E210FF7F}"/>
              </a:ext>
            </a:extLst>
          </p:cNvPr>
          <p:cNvSpPr>
            <a:spLocks noChangeAspect="1" noEditPoints="1"/>
          </p:cNvSpPr>
          <p:nvPr/>
        </p:nvSpPr>
        <p:spPr bwMode="auto">
          <a:xfrm>
            <a:off x="4727397" y="5168392"/>
            <a:ext cx="456262" cy="459884"/>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Title 8">
            <a:extLst>
              <a:ext uri="{FF2B5EF4-FFF2-40B4-BE49-F238E27FC236}">
                <a16:creationId xmlns:a16="http://schemas.microsoft.com/office/drawing/2014/main" id="{26C17B8B-11E2-094F-5A22-9FD0B7C4699F}"/>
              </a:ext>
            </a:extLst>
          </p:cNvPr>
          <p:cNvSpPr txBox="1">
            <a:spLocks/>
          </p:cNvSpPr>
          <p:nvPr/>
        </p:nvSpPr>
        <p:spPr>
          <a:xfrm rot="10800000" flipH="1">
            <a:off x="0" y="0"/>
            <a:ext cx="3771901" cy="5215454"/>
          </a:xfrm>
          <a:prstGeom prst="round1Rect">
            <a:avLst>
              <a:gd name="adj" fmla="val 6912"/>
            </a:avLst>
          </a:prstGeom>
          <a:solidFill>
            <a:schemeClr val="accent2"/>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36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3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 name="Title 8">
            <a:extLst>
              <a:ext uri="{FF2B5EF4-FFF2-40B4-BE49-F238E27FC236}">
                <a16:creationId xmlns:a16="http://schemas.microsoft.com/office/drawing/2014/main" id="{5371116B-F0B1-836E-6DC0-1315B6F2EB4E}"/>
              </a:ext>
            </a:extLst>
          </p:cNvPr>
          <p:cNvSpPr txBox="1">
            <a:spLocks/>
          </p:cNvSpPr>
          <p:nvPr/>
        </p:nvSpPr>
        <p:spPr>
          <a:xfrm>
            <a:off x="391886" y="745445"/>
            <a:ext cx="2975428" cy="1475241"/>
          </a:xfrm>
          <a:prstGeom prst="rect">
            <a:avLst/>
          </a:prstGeom>
          <a:noFill/>
          <a:ln>
            <a:noFill/>
            <a:prstDash/>
          </a:ln>
          <a:effectLst/>
        </p:spPr>
        <p:txBody>
          <a:bodyPr rot="0" spcFirstLastPara="0" vertOverflow="overflow" horzOverflow="overflow" vert="horz" wrap="square" lIns="182880" tIns="18288" rIns="0" bIns="45720" numCol="1" spcCol="0" rtlCol="0" fromWordArt="0" anchor="ctr" anchorCtr="0" forceAA="0" compatLnSpc="1">
            <a:prstTxWarp prst="textNoShape">
              <a:avLst/>
            </a:prstTxWarp>
            <a:no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0" normalizeH="0" baseline="0">
                <a:ln w="3175">
                  <a:noFill/>
                </a:ln>
                <a:gradFill>
                  <a:gsLst>
                    <a:gs pos="17416">
                      <a:schemeClr val="bg1"/>
                    </a:gs>
                    <a:gs pos="42135">
                      <a:schemeClr val="bg1"/>
                    </a:gs>
                  </a:gsLst>
                  <a:path path="circle">
                    <a:fillToRect l="100000" b="100000"/>
                  </a:path>
                </a:gradFill>
                <a:effectLst/>
                <a:uLnTx/>
                <a:uFillTx/>
                <a:latin typeface="Segoe UI Variable Text Semibold" pitchFamily="2" charset="0"/>
                <a:ea typeface="+mn-ea"/>
                <a:cs typeface="Segoe UI" pitchFamily="34" charset="0"/>
              </a:defRPr>
            </a:lvl1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a:rPr>
              <a:t>Reminders &amp; Resources</a:t>
            </a:r>
            <a:endParaRPr kumimoji="0" lang="en-CA" sz="20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42" name="Microsoft_E720" title="Icon of a microphone">
            <a:extLst>
              <a:ext uri="{FF2B5EF4-FFF2-40B4-BE49-F238E27FC236}">
                <a16:creationId xmlns:a16="http://schemas.microsoft.com/office/drawing/2014/main" id="{72E96131-C7A0-A071-D0E8-65EBDB9B681D}"/>
              </a:ext>
            </a:extLst>
          </p:cNvPr>
          <p:cNvSpPr>
            <a:spLocks noChangeAspect="1" noEditPoints="1"/>
          </p:cNvSpPr>
          <p:nvPr/>
        </p:nvSpPr>
        <p:spPr bwMode="auto">
          <a:xfrm>
            <a:off x="4802308" y="1224344"/>
            <a:ext cx="306440" cy="459884"/>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3ADA2F43-0767-E099-EE09-D59F86128A75}"/>
              </a:ext>
            </a:extLst>
          </p:cNvPr>
          <p:cNvSpPr>
            <a:spLocks noChangeAspect="1" noEditPoints="1"/>
          </p:cNvSpPr>
          <p:nvPr/>
        </p:nvSpPr>
        <p:spPr bwMode="auto">
          <a:xfrm>
            <a:off x="4696843" y="2590800"/>
            <a:ext cx="517370" cy="346432"/>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024880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1A80-2ACB-43F0-8ABD-2E13E7CE24B2}"/>
              </a:ext>
            </a:extLst>
          </p:cNvPr>
          <p:cNvSpPr>
            <a:spLocks noGrp="1"/>
          </p:cNvSpPr>
          <p:nvPr>
            <p:ph type="title" idx="4294967295"/>
          </p:nvPr>
        </p:nvSpPr>
        <p:spPr>
          <a:xfrm>
            <a:off x="733926" y="457200"/>
            <a:ext cx="11017250" cy="554038"/>
          </a:xfrm>
        </p:spPr>
        <p:txBody>
          <a:bodyPr/>
          <a:lstStyle/>
          <a:p>
            <a:r>
              <a:rPr lang="en-US" dirty="0"/>
              <a:t>Your presenters</a:t>
            </a:r>
          </a:p>
        </p:txBody>
      </p:sp>
      <p:sp>
        <p:nvSpPr>
          <p:cNvPr id="4" name="TextBox 3">
            <a:extLst>
              <a:ext uri="{FF2B5EF4-FFF2-40B4-BE49-F238E27FC236}">
                <a16:creationId xmlns:a16="http://schemas.microsoft.com/office/drawing/2014/main" id="{A66B745D-3ABD-4A95-938A-A975A0507C29}"/>
              </a:ext>
            </a:extLst>
          </p:cNvPr>
          <p:cNvSpPr txBox="1"/>
          <p:nvPr/>
        </p:nvSpPr>
        <p:spPr>
          <a:xfrm>
            <a:off x="733926" y="4573178"/>
            <a:ext cx="4248142" cy="923330"/>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Anthony de Lagarde</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Principal Engineer</a:t>
            </a:r>
          </a:p>
          <a:p>
            <a:r>
              <a:rPr lang="en-US" sz="2000" dirty="0">
                <a:gradFill>
                  <a:gsLst>
                    <a:gs pos="2917">
                      <a:schemeClr val="tx1"/>
                    </a:gs>
                    <a:gs pos="30000">
                      <a:schemeClr val="tx1"/>
                    </a:gs>
                  </a:gsLst>
                  <a:lin ang="5400000" scaled="0"/>
                </a:gradFill>
              </a:rPr>
              <a:t>Azure CXP FastTrack for Azure</a:t>
            </a:r>
          </a:p>
        </p:txBody>
      </p:sp>
      <p:sp>
        <p:nvSpPr>
          <p:cNvPr id="3" name="Oval 2">
            <a:extLst>
              <a:ext uri="{FF2B5EF4-FFF2-40B4-BE49-F238E27FC236}">
                <a16:creationId xmlns:a16="http://schemas.microsoft.com/office/drawing/2014/main" id="{DDA7C6F5-C0EB-483B-BD49-8003F7C76F62}"/>
              </a:ext>
            </a:extLst>
          </p:cNvPr>
          <p:cNvSpPr/>
          <p:nvPr/>
        </p:nvSpPr>
        <p:spPr bwMode="auto">
          <a:xfrm>
            <a:off x="733927" y="1585807"/>
            <a:ext cx="3009356" cy="2777917"/>
          </a:xfrm>
          <a:prstGeom prst="ellipse">
            <a:avLst/>
          </a:prstGeom>
          <a:solidFill>
            <a:schemeClr val="tx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indent="0" algn="l" defTabSz="932472" eaLnBrk="1" fontAlgn="base" latinLnBrk="0" hangingPunct="1">
              <a:lnSpc>
                <a:spcPct val="100000"/>
              </a:lnSpc>
              <a:spcBef>
                <a:spcPct val="0"/>
              </a:spcBef>
              <a:spcAft>
                <a:spcPct val="0"/>
              </a:spcAft>
              <a:buClrTx/>
              <a:buSzTx/>
              <a:buFontTx/>
              <a:buNone/>
              <a:tabLst/>
            </a:pPr>
            <a:endParaRPr kumimoji="0" lang="en-US" sz="2000" b="0" i="0" u="none" strike="noStrike" kern="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676C74FC-97C3-9B86-F496-9226ED1254D2}"/>
              </a:ext>
            </a:extLst>
          </p:cNvPr>
          <p:cNvSpPr txBox="1"/>
          <p:nvPr/>
        </p:nvSpPr>
        <p:spPr>
          <a:xfrm>
            <a:off x="6541044" y="4573178"/>
            <a:ext cx="4248142" cy="923330"/>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Himanshu </a:t>
            </a:r>
            <a:r>
              <a:rPr lang="en-US" sz="2000" b="1" dirty="0" err="1">
                <a:gradFill>
                  <a:gsLst>
                    <a:gs pos="2917">
                      <a:schemeClr val="tx1"/>
                    </a:gs>
                    <a:gs pos="30000">
                      <a:schemeClr val="tx1"/>
                    </a:gs>
                  </a:gsLst>
                  <a:lin ang="5400000" scaled="0"/>
                </a:gradFill>
              </a:rPr>
              <a:t>Roa</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Cloud Solution Architect</a:t>
            </a:r>
          </a:p>
          <a:p>
            <a:pPr algn="l"/>
            <a:r>
              <a:rPr lang="en-US" sz="2000" dirty="0">
                <a:gradFill>
                  <a:gsLst>
                    <a:gs pos="2917">
                      <a:schemeClr val="tx1"/>
                    </a:gs>
                    <a:gs pos="30000">
                      <a:schemeClr val="tx1"/>
                    </a:gs>
                  </a:gsLst>
                  <a:lin ang="5400000" scaled="0"/>
                </a:gradFill>
              </a:rPr>
              <a:t>CS Technology Strategy </a:t>
            </a:r>
          </a:p>
        </p:txBody>
      </p:sp>
      <p:pic>
        <p:nvPicPr>
          <p:cNvPr id="5" name="Picture 6" descr="LevelUp graphic identifier">
            <a:extLst>
              <a:ext uri="{FF2B5EF4-FFF2-40B4-BE49-F238E27FC236}">
                <a16:creationId xmlns:a16="http://schemas.microsoft.com/office/drawing/2014/main" id="{0A59381F-9BD0-FE4E-81B4-F0D49C4181AC}"/>
              </a:ext>
            </a:extLst>
          </p:cNvPr>
          <p:cNvPicPr>
            <a:picLocks noChangeAspect="1"/>
          </p:cNvPicPr>
          <p:nvPr/>
        </p:nvPicPr>
        <p:blipFill>
          <a:blip r:embed="rId4"/>
          <a:stretch>
            <a:fillRect/>
          </a:stretch>
        </p:blipFill>
        <p:spPr>
          <a:xfrm>
            <a:off x="737275" y="5895323"/>
            <a:ext cx="1552575" cy="495300"/>
          </a:xfrm>
          <a:prstGeom prst="rect">
            <a:avLst/>
          </a:prstGeom>
        </p:spPr>
      </p:pic>
      <p:pic>
        <p:nvPicPr>
          <p:cNvPr id="12" name="Picture 11" descr="A close-up of a person smiling&#10;&#10;Description automatically generated">
            <a:extLst>
              <a:ext uri="{FF2B5EF4-FFF2-40B4-BE49-F238E27FC236}">
                <a16:creationId xmlns:a16="http://schemas.microsoft.com/office/drawing/2014/main" id="{E2A97EB9-DBDD-9FDF-11EE-61C5BED6503D}"/>
              </a:ext>
            </a:extLst>
          </p:cNvPr>
          <p:cNvPicPr>
            <a:picLocks noChangeAspect="1"/>
          </p:cNvPicPr>
          <p:nvPr/>
        </p:nvPicPr>
        <p:blipFill>
          <a:blip r:embed="rId5"/>
          <a:stretch>
            <a:fillRect/>
          </a:stretch>
        </p:blipFill>
        <p:spPr>
          <a:xfrm>
            <a:off x="1245994" y="1843519"/>
            <a:ext cx="1919491" cy="2159427"/>
          </a:xfrm>
          <a:prstGeom prst="rect">
            <a:avLst/>
          </a:prstGeom>
        </p:spPr>
      </p:pic>
      <p:sp>
        <p:nvSpPr>
          <p:cNvPr id="9" name="Oval 8">
            <a:extLst>
              <a:ext uri="{FF2B5EF4-FFF2-40B4-BE49-F238E27FC236}">
                <a16:creationId xmlns:a16="http://schemas.microsoft.com/office/drawing/2014/main" id="{B6DE8C5E-E747-4066-02DE-D949DCE4B485}"/>
              </a:ext>
            </a:extLst>
          </p:cNvPr>
          <p:cNvSpPr/>
          <p:nvPr/>
        </p:nvSpPr>
        <p:spPr bwMode="auto">
          <a:xfrm>
            <a:off x="6335559" y="1585807"/>
            <a:ext cx="3009356" cy="2777917"/>
          </a:xfrm>
          <a:prstGeom prst="ellipse">
            <a:avLst/>
          </a:prstGeom>
          <a:solidFill>
            <a:schemeClr val="tx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indent="0" algn="l" defTabSz="932472" eaLnBrk="1" fontAlgn="base" latinLnBrk="0" hangingPunct="1">
              <a:lnSpc>
                <a:spcPct val="100000"/>
              </a:lnSpc>
              <a:spcBef>
                <a:spcPct val="0"/>
              </a:spcBef>
              <a:spcAft>
                <a:spcPct val="0"/>
              </a:spcAft>
              <a:buClrTx/>
              <a:buSzTx/>
              <a:buFontTx/>
              <a:buNone/>
              <a:tabLst/>
            </a:pPr>
            <a:endParaRPr kumimoji="0" lang="en-US" sz="2000" b="0" i="0" u="none" strike="noStrike" kern="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464256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839DBC-ACC6-15E4-F4C1-8D3E34795319}"/>
              </a:ext>
            </a:extLst>
          </p:cNvPr>
          <p:cNvSpPr>
            <a:spLocks noGrp="1"/>
          </p:cNvSpPr>
          <p:nvPr>
            <p:ph type="title"/>
          </p:nvPr>
        </p:nvSpPr>
        <p:spPr/>
        <p:txBody>
          <a:bodyPr/>
          <a:lstStyle/>
          <a:p>
            <a:r>
              <a:rPr lang="en-US" dirty="0"/>
              <a:t>Goals</a:t>
            </a:r>
          </a:p>
        </p:txBody>
      </p:sp>
      <p:sp>
        <p:nvSpPr>
          <p:cNvPr id="13" name="Text Placeholder 12">
            <a:extLst>
              <a:ext uri="{FF2B5EF4-FFF2-40B4-BE49-F238E27FC236}">
                <a16:creationId xmlns:a16="http://schemas.microsoft.com/office/drawing/2014/main" id="{A0BBA375-F5CE-3E7E-4F19-51E7BB52BA3F}"/>
              </a:ext>
            </a:extLst>
          </p:cNvPr>
          <p:cNvSpPr>
            <a:spLocks noGrp="1"/>
          </p:cNvSpPr>
          <p:nvPr>
            <p:ph type="body" sz="quarter" idx="11"/>
          </p:nvPr>
        </p:nvSpPr>
        <p:spPr/>
        <p:txBody>
          <a:bodyPr/>
          <a:lstStyle/>
          <a:p>
            <a:pPr>
              <a:lnSpc>
                <a:spcPct val="107000"/>
              </a:lnSpc>
              <a:spcBef>
                <a:spcPts val="0"/>
              </a:spcBef>
              <a:spcAft>
                <a:spcPts val="800"/>
              </a:spcAft>
            </a:pPr>
            <a:r>
              <a:rPr lang="en-US" sz="2400" dirty="0">
                <a:effectLst/>
                <a:latin typeface="Calibri"/>
                <a:ea typeface="Aptos" panose="020B0004020202020204" pitchFamily="34" charset="0"/>
                <a:cs typeface="Times New Roman"/>
              </a:rPr>
              <a:t>This session aims to help the Microsoft's technical community </a:t>
            </a:r>
            <a:r>
              <a:rPr lang="en-US" sz="2400" dirty="0">
                <a:latin typeface="Calibri"/>
                <a:ea typeface="Aptos" panose="020B0004020202020204" pitchFamily="34" charset="0"/>
                <a:cs typeface="Times New Roman"/>
              </a:rPr>
              <a:t>review</a:t>
            </a:r>
            <a:r>
              <a:rPr lang="en-US" sz="2400" dirty="0">
                <a:effectLst/>
                <a:latin typeface="Calibri"/>
                <a:ea typeface="Aptos" panose="020B0004020202020204" pitchFamily="34" charset="0"/>
                <a:cs typeface="Times New Roman"/>
              </a:rPr>
              <a:t> recommended practices with guidance when monitoring</a:t>
            </a:r>
            <a:r>
              <a:rPr lang="en-US" sz="2400" dirty="0">
                <a:latin typeface="Calibri"/>
                <a:ea typeface="Aptos" panose="020B0004020202020204" pitchFamily="34" charset="0"/>
                <a:cs typeface="Times New Roman"/>
              </a:rPr>
              <a:t> </a:t>
            </a:r>
            <a:r>
              <a:rPr lang="en-US" sz="2400" dirty="0">
                <a:effectLst/>
                <a:latin typeface="Calibri"/>
                <a:ea typeface="Aptos" panose="020B0004020202020204" pitchFamily="34" charset="0"/>
                <a:cs typeface="Times New Roman"/>
              </a:rPr>
              <a:t> critical applications with Oracle Database @Azure.</a:t>
            </a:r>
            <a:r>
              <a:rPr lang="en-US" sz="2400" dirty="0">
                <a:latin typeface="Calibri"/>
                <a:ea typeface="Aptos" panose="020B0004020202020204" pitchFamily="34" charset="0"/>
                <a:cs typeface="Times New Roman"/>
              </a:rPr>
              <a:t> </a:t>
            </a:r>
            <a:r>
              <a:rPr lang="en-US" sz="2400" dirty="0">
                <a:effectLst/>
                <a:latin typeface="Calibri"/>
                <a:ea typeface="Aptos" panose="020B0004020202020204" pitchFamily="34" charset="0"/>
                <a:cs typeface="Times New Roman"/>
              </a:rPr>
              <a:t> This session is geared towards using Azure </a:t>
            </a:r>
            <a:r>
              <a:rPr lang="en-US" sz="2400" dirty="0">
                <a:latin typeface="Calibri"/>
                <a:ea typeface="Aptos" panose="020B0004020202020204" pitchFamily="34" charset="0"/>
                <a:cs typeface="Times New Roman"/>
              </a:rPr>
              <a:t>native monitor tooling. </a:t>
            </a:r>
            <a:endParaRPr lang="en-US" sz="2400" dirty="0">
              <a:latin typeface="Calibri"/>
              <a:cs typeface="Times New Roman" panose="02020603050405020304" pitchFamily="18" charset="0"/>
            </a:endParaRPr>
          </a:p>
        </p:txBody>
      </p:sp>
      <p:pic>
        <p:nvPicPr>
          <p:cNvPr id="3" name="Picture 6" descr="LevelUp graphic identifier">
            <a:extLst>
              <a:ext uri="{FF2B5EF4-FFF2-40B4-BE49-F238E27FC236}">
                <a16:creationId xmlns:a16="http://schemas.microsoft.com/office/drawing/2014/main" id="{A67C42E0-A9D9-BBC5-6D90-299AD391D139}"/>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28796813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0167-5071-71FD-81AC-0A74A864249B}"/>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27D246E0-C6C3-0A9A-363D-7FBDE61439D6}"/>
              </a:ext>
            </a:extLst>
          </p:cNvPr>
          <p:cNvSpPr>
            <a:spLocks noGrp="1"/>
          </p:cNvSpPr>
          <p:nvPr>
            <p:ph type="body" sz="quarter" idx="11"/>
          </p:nvPr>
        </p:nvSpPr>
        <p:spPr>
          <a:xfrm>
            <a:off x="4571999" y="2100105"/>
            <a:ext cx="7370324" cy="4560819"/>
          </a:xfrm>
        </p:spPr>
        <p:txBody>
          <a:bodyPr/>
          <a:lstStyle/>
          <a:p>
            <a:pPr lvl="1" indent="0" fontAlgn="base">
              <a:buNone/>
            </a:pPr>
            <a:endParaRPr lang="en-IE" sz="800" b="0" i="0" dirty="0">
              <a:effectLst/>
              <a:latin typeface="Calibri" panose="020F0502020204030204" pitchFamily="34" charset="0"/>
              <a:ea typeface="Calibri" panose="020F0502020204030204" pitchFamily="34" charset="0"/>
              <a:cs typeface="Calibri" panose="020F0502020204030204" pitchFamily="34" charset="0"/>
            </a:endParaRPr>
          </a:p>
          <a:p>
            <a:pPr marL="685800" lvl="1" fontAlgn="base">
              <a:buFont typeface="+mj-lt"/>
              <a:buAutoNum type="arabicPeriod"/>
            </a:pPr>
            <a:endParaRPr lang="en-US" sz="400" b="0" i="0" dirty="0">
              <a:effectLst/>
              <a:latin typeface="Calibri" panose="020F0502020204030204" pitchFamily="34" charset="0"/>
              <a:ea typeface="Calibri" panose="020F0502020204030204" pitchFamily="34" charset="0"/>
              <a:cs typeface="Calibri" panose="020F0502020204030204" pitchFamily="34" charset="0"/>
            </a:endParaRPr>
          </a:p>
          <a:p>
            <a:pPr fontAlgn="base"/>
            <a:r>
              <a:rPr lang="en-IE" sz="2400" dirty="0">
                <a:latin typeface="Calibri" panose="020F0502020204030204" pitchFamily="34" charset="0"/>
                <a:ea typeface="Calibri" panose="020F0502020204030204" pitchFamily="34" charset="0"/>
                <a:cs typeface="Calibri" panose="020F0502020204030204" pitchFamily="34" charset="0"/>
              </a:rPr>
              <a:t>Three-Tier application overview</a:t>
            </a:r>
          </a:p>
          <a:p>
            <a:pPr algn="l" rtl="0" fontAlgn="base"/>
            <a:r>
              <a:rPr lang="en-IE" sz="2400" dirty="0">
                <a:latin typeface="Calibri" panose="020F0502020204030204" pitchFamily="34" charset="0"/>
                <a:ea typeface="Calibri" panose="020F0502020204030204" pitchFamily="34" charset="0"/>
                <a:cs typeface="Calibri" panose="020F0502020204030204" pitchFamily="34" charset="0"/>
              </a:rPr>
              <a:t>Design considerations  </a:t>
            </a:r>
          </a:p>
          <a:p>
            <a:pPr algn="l" rtl="0" fontAlgn="base"/>
            <a:r>
              <a:rPr lang="en-IE" sz="2400" dirty="0">
                <a:latin typeface="Calibri" panose="020F0502020204030204" pitchFamily="34" charset="0"/>
                <a:ea typeface="Calibri" panose="020F0502020204030204" pitchFamily="34" charset="0"/>
                <a:cs typeface="Calibri" panose="020F0502020204030204" pitchFamily="34" charset="0"/>
              </a:rPr>
              <a:t>Monitoring recommendations</a:t>
            </a:r>
          </a:p>
          <a:p>
            <a:pPr fontAlgn="base"/>
            <a:r>
              <a:rPr lang="en-US" sz="2400" dirty="0">
                <a:latin typeface="Calibri" panose="020F0502020204030204" pitchFamily="34" charset="0"/>
                <a:ea typeface="Calibri" panose="020F0502020204030204" pitchFamily="34" charset="0"/>
                <a:cs typeface="Calibri" panose="020F0502020204030204" pitchFamily="34" charset="0"/>
              </a:rPr>
              <a:t>Review initial </a:t>
            </a:r>
            <a:r>
              <a:rPr lang="en-US" sz="2400" dirty="0" err="1">
                <a:latin typeface="Calibri" panose="020F0502020204030204" pitchFamily="34" charset="0"/>
                <a:ea typeface="Calibri" panose="020F0502020204030204" pitchFamily="34" charset="0"/>
                <a:cs typeface="Calibri" panose="020F0502020204030204" pitchFamily="34" charset="0"/>
              </a:rPr>
              <a:t>ODDA@Azure</a:t>
            </a:r>
            <a:r>
              <a:rPr lang="en-US" sz="2400" dirty="0">
                <a:latin typeface="Calibri" panose="020F0502020204030204" pitchFamily="34" charset="0"/>
                <a:ea typeface="Calibri" panose="020F0502020204030204" pitchFamily="34" charset="0"/>
                <a:cs typeface="Calibri" panose="020F0502020204030204" pitchFamily="34" charset="0"/>
              </a:rPr>
              <a:t> Azure Monitor settings</a:t>
            </a:r>
            <a:endParaRPr lang="en-IE"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Q &amp; A</a:t>
            </a:r>
          </a:p>
          <a:p>
            <a:r>
              <a:rPr lang="en-US" sz="2400" dirty="0">
                <a:latin typeface="Calibri" panose="020F0502020204030204" pitchFamily="34" charset="0"/>
                <a:ea typeface="Calibri" panose="020F0502020204030204" pitchFamily="34" charset="0"/>
                <a:cs typeface="Calibri" panose="020F0502020204030204" pitchFamily="34" charset="0"/>
              </a:rPr>
              <a:t>            </a:t>
            </a:r>
          </a:p>
          <a:p>
            <a:r>
              <a:rPr lang="en-US" sz="1100" dirty="0"/>
              <a:t>           </a:t>
            </a:r>
          </a:p>
          <a:p>
            <a:r>
              <a:rPr lang="en-US" sz="1100" dirty="0"/>
              <a:t>          </a:t>
            </a:r>
          </a:p>
          <a:p>
            <a:pPr marL="228600" indent="-228600">
              <a:buAutoNum type="arabicPeriod" startAt="4"/>
            </a:pPr>
            <a:endParaRPr lang="en-US" sz="1100" dirty="0"/>
          </a:p>
          <a:p>
            <a:pPr marL="228600" indent="-228600">
              <a:buAutoNum type="arabicPeriod" startAt="4"/>
            </a:pPr>
            <a:endParaRPr lang="en-US" sz="1100" dirty="0"/>
          </a:p>
        </p:txBody>
      </p:sp>
      <p:pic>
        <p:nvPicPr>
          <p:cNvPr id="4" name="Picture 6" descr="LevelUp graphic identifier">
            <a:extLst>
              <a:ext uri="{FF2B5EF4-FFF2-40B4-BE49-F238E27FC236}">
                <a16:creationId xmlns:a16="http://schemas.microsoft.com/office/drawing/2014/main" id="{6D89757A-A027-B747-25E4-EAFFA400455C}"/>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684575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6E313-BDB9-602A-243D-6D4CDEE52789}"/>
              </a:ext>
            </a:extLst>
          </p:cNvPr>
          <p:cNvSpPr>
            <a:spLocks noGrp="1"/>
          </p:cNvSpPr>
          <p:nvPr>
            <p:ph type="title"/>
          </p:nvPr>
        </p:nvSpPr>
        <p:spPr/>
        <p:txBody>
          <a:bodyPr/>
          <a:lstStyle/>
          <a:p>
            <a:r>
              <a:rPr lang="en-US" dirty="0"/>
              <a:t>Planning</a:t>
            </a:r>
          </a:p>
        </p:txBody>
      </p:sp>
      <p:sp>
        <p:nvSpPr>
          <p:cNvPr id="5" name="Text Placeholder 4">
            <a:extLst>
              <a:ext uri="{FF2B5EF4-FFF2-40B4-BE49-F238E27FC236}">
                <a16:creationId xmlns:a16="http://schemas.microsoft.com/office/drawing/2014/main" id="{E60F2A0F-35E2-8236-5E01-5619DC4204F0}"/>
              </a:ext>
            </a:extLst>
          </p:cNvPr>
          <p:cNvSpPr>
            <a:spLocks noGrp="1"/>
          </p:cNvSpPr>
          <p:nvPr>
            <p:ph type="body" sz="quarter" idx="12"/>
          </p:nvPr>
        </p:nvSpPr>
        <p:spPr/>
        <p:txBody>
          <a:bodyPr/>
          <a:lstStyle/>
          <a:p>
            <a:r>
              <a:rPr lang="en-US" dirty="0"/>
              <a:t>Design Considerations and Recommendations</a:t>
            </a:r>
          </a:p>
        </p:txBody>
      </p:sp>
      <p:pic>
        <p:nvPicPr>
          <p:cNvPr id="3" name="Picture 6" descr="LevelUp graphic identifier">
            <a:extLst>
              <a:ext uri="{FF2B5EF4-FFF2-40B4-BE49-F238E27FC236}">
                <a16:creationId xmlns:a16="http://schemas.microsoft.com/office/drawing/2014/main" id="{ECE298B5-F0E6-1F6A-307C-A625CE3A777F}"/>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29870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B22D-F50C-E0DF-4ED8-674C0DBD810F}"/>
              </a:ext>
            </a:extLst>
          </p:cNvPr>
          <p:cNvSpPr>
            <a:spLocks noGrp="1"/>
          </p:cNvSpPr>
          <p:nvPr>
            <p:ph type="title"/>
          </p:nvPr>
        </p:nvSpPr>
        <p:spPr>
          <a:xfrm>
            <a:off x="588263" y="457200"/>
            <a:ext cx="11018520" cy="553998"/>
          </a:xfrm>
        </p:spPr>
        <p:txBody>
          <a:bodyPr/>
          <a:lstStyle/>
          <a:p>
            <a:r>
              <a:rPr lang="en-US" dirty="0"/>
              <a:t>Three-Tier Application Overview</a:t>
            </a:r>
          </a:p>
        </p:txBody>
      </p:sp>
      <p:pic>
        <p:nvPicPr>
          <p:cNvPr id="4" name="Picture 3">
            <a:extLst>
              <a:ext uri="{FF2B5EF4-FFF2-40B4-BE49-F238E27FC236}">
                <a16:creationId xmlns:a16="http://schemas.microsoft.com/office/drawing/2014/main" id="{9BE1820D-34FC-8FDD-47B2-AB4764497793}"/>
              </a:ext>
            </a:extLst>
          </p:cNvPr>
          <p:cNvPicPr>
            <a:picLocks noChangeAspect="1"/>
          </p:cNvPicPr>
          <p:nvPr/>
        </p:nvPicPr>
        <p:blipFill>
          <a:blip r:embed="rId3"/>
          <a:stretch>
            <a:fillRect/>
          </a:stretch>
        </p:blipFill>
        <p:spPr>
          <a:xfrm>
            <a:off x="2369134" y="1667862"/>
            <a:ext cx="7453731" cy="5106505"/>
          </a:xfrm>
          <a:prstGeom prst="rect">
            <a:avLst/>
          </a:prstGeom>
        </p:spPr>
      </p:pic>
    </p:spTree>
    <p:extLst>
      <p:ext uri="{BB962C8B-B14F-4D97-AF65-F5344CB8AC3E}">
        <p14:creationId xmlns:p14="http://schemas.microsoft.com/office/powerpoint/2010/main" val="3535170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B22D-F50C-E0DF-4ED8-674C0DBD810F}"/>
              </a:ext>
            </a:extLst>
          </p:cNvPr>
          <p:cNvSpPr>
            <a:spLocks noGrp="1"/>
          </p:cNvSpPr>
          <p:nvPr>
            <p:ph type="title"/>
          </p:nvPr>
        </p:nvSpPr>
        <p:spPr>
          <a:xfrm>
            <a:off x="209952" y="447152"/>
            <a:ext cx="11018520" cy="553998"/>
          </a:xfrm>
        </p:spPr>
        <p:txBody>
          <a:bodyPr/>
          <a:lstStyle/>
          <a:p>
            <a:r>
              <a:rPr lang="en-US" dirty="0">
                <a:cs typeface="Segoe UI"/>
              </a:rPr>
              <a:t>Design Considerations</a:t>
            </a:r>
            <a:endParaRPr lang="en-US" dirty="0"/>
          </a:p>
        </p:txBody>
      </p:sp>
      <p:sp>
        <p:nvSpPr>
          <p:cNvPr id="7" name="TextBox 6">
            <a:extLst>
              <a:ext uri="{FF2B5EF4-FFF2-40B4-BE49-F238E27FC236}">
                <a16:creationId xmlns:a16="http://schemas.microsoft.com/office/drawing/2014/main" id="{1BED6877-99E3-CEDB-358A-3761A8440758}"/>
              </a:ext>
            </a:extLst>
          </p:cNvPr>
          <p:cNvSpPr txBox="1"/>
          <p:nvPr/>
        </p:nvSpPr>
        <p:spPr>
          <a:xfrm>
            <a:off x="209952" y="1721145"/>
            <a:ext cx="5068960" cy="5847755"/>
          </a:xfrm>
          <a:prstGeom prst="rect">
            <a:avLst/>
          </a:prstGeom>
          <a:noFill/>
        </p:spPr>
        <p:txBody>
          <a:bodyPr wrap="square" lIns="0" tIns="0" rIns="0" bIns="0" rtlCol="0" anchor="t">
            <a:spAutoFit/>
          </a:bodyPr>
          <a:lstStyle/>
          <a:p>
            <a:pPr algn="l"/>
            <a:r>
              <a:rPr lang="en-US" sz="1100" dirty="0"/>
              <a:t>Consult with the customer or partner on their current monitoring solution and intent</a:t>
            </a:r>
          </a:p>
          <a:p>
            <a:pPr algn="l"/>
            <a:endParaRPr lang="en-US" sz="1100" dirty="0"/>
          </a:p>
          <a:p>
            <a:pPr algn="l"/>
            <a:r>
              <a:rPr lang="en-US" sz="1100" dirty="0"/>
              <a:t>Engage with the application owners, architects, and developers to get a firm understanding of the application profile as well as system design limits</a:t>
            </a:r>
          </a:p>
          <a:p>
            <a:pPr algn="l"/>
            <a:endParaRPr lang="en-US" sz="1100" dirty="0"/>
          </a:p>
          <a:p>
            <a:pPr algn="l"/>
            <a:r>
              <a:rPr lang="en-US" sz="1100" dirty="0"/>
              <a:t>Are there any external dependencies that are critical for the application to operate</a:t>
            </a:r>
          </a:p>
          <a:p>
            <a:pPr algn="l"/>
            <a:r>
              <a:rPr lang="en-US" sz="1100" dirty="0"/>
              <a:t>as intended </a:t>
            </a:r>
          </a:p>
          <a:p>
            <a:pPr algn="l"/>
            <a:endParaRPr lang="en-US" sz="1100" dirty="0"/>
          </a:p>
          <a:p>
            <a:pPr algn="l"/>
            <a:r>
              <a:rPr lang="en-US" sz="1100" dirty="0"/>
              <a:t>Identify the application personas.  Will access come from internal or external networks and how will users authenticate against the application? </a:t>
            </a:r>
          </a:p>
          <a:p>
            <a:pPr algn="l"/>
            <a:endParaRPr lang="en-US" sz="1100" dirty="0"/>
          </a:p>
          <a:p>
            <a:pPr algn="l"/>
            <a:r>
              <a:rPr lang="en-US" sz="1100" dirty="0"/>
              <a:t>Review if the customer administration model. Understand the required RBAC roles to implement Azure Monitor. Please review the following guidance </a:t>
            </a:r>
            <a:r>
              <a:rPr lang="en-US" sz="1100" dirty="0">
                <a:hlinkClick r:id="rId3"/>
              </a:rPr>
              <a:t>Roles, permissions, and security in Azure Monitor - Azure Monitor | Microsoft Learn</a:t>
            </a:r>
            <a:endParaRPr lang="en-US" sz="1100" dirty="0"/>
          </a:p>
          <a:p>
            <a:pPr algn="l"/>
            <a:endParaRPr lang="en-US" sz="1100" dirty="0"/>
          </a:p>
          <a:p>
            <a:r>
              <a:rPr lang="en-US" sz="1100" dirty="0"/>
              <a:t>Evaluate if Oracle Enterprise Manager will be a requirement. Details can be found here </a:t>
            </a:r>
            <a:r>
              <a:rPr lang="en-US" sz="1100" dirty="0">
                <a:hlinkClick r:id="rId4"/>
              </a:rPr>
              <a:t>Database Management (oracle.com)</a:t>
            </a:r>
            <a:r>
              <a:rPr lang="en-US" sz="1100" dirty="0"/>
              <a:t> . There is additional guidance from Oracle that can be reviewed </a:t>
            </a:r>
            <a:r>
              <a:rPr lang="en-US" sz="1100" dirty="0">
                <a:hlinkClick r:id="rId5"/>
              </a:rPr>
              <a:t>Oracle Cloud Database Metrics</a:t>
            </a:r>
            <a:r>
              <a:rPr lang="en-US" sz="1100" dirty="0"/>
              <a:t> on metrics based on Oracle tooling</a:t>
            </a:r>
          </a:p>
          <a:p>
            <a:endParaRPr lang="en-US" sz="1100" dirty="0"/>
          </a:p>
          <a:p>
            <a:pPr algn="l"/>
            <a:r>
              <a:rPr lang="en-US" sz="1100" dirty="0"/>
              <a:t>Understand the customers industry vertical to validate if there are specific regulatory requirements and monitoring retention </a:t>
            </a:r>
          </a:p>
          <a:p>
            <a:pPr algn="l"/>
            <a:endParaRPr lang="en-US" sz="1100" dirty="0"/>
          </a:p>
          <a:p>
            <a:pPr algn="l"/>
            <a:r>
              <a:rPr lang="en-US" sz="1100" dirty="0"/>
              <a:t>Validate name resolution</a:t>
            </a:r>
          </a:p>
          <a:p>
            <a:endParaRPr lang="en-US" sz="1100" dirty="0">
              <a:solidFill>
                <a:srgbClr val="1F2328"/>
              </a:solidFill>
              <a:highlight>
                <a:srgbClr val="FFFFFF"/>
              </a:highlight>
              <a:latin typeface="Segoe UI" panose="020B0502040204020203" pitchFamily="34" charset="0"/>
              <a:cs typeface="Times New Roman" panose="02020603050405020304" pitchFamily="18" charset="0"/>
            </a:endParaRPr>
          </a:p>
          <a:p>
            <a:endParaRPr lang="en-US" sz="1100" dirty="0">
              <a:solidFill>
                <a:srgbClr val="1F2328"/>
              </a:solidFill>
              <a:highlight>
                <a:srgbClr val="FFFFFF"/>
              </a:highlight>
              <a:latin typeface="Segoe UI" panose="020B0502040204020203" pitchFamily="34" charset="0"/>
              <a:cs typeface="Times New Roman" panose="02020603050405020304" pitchFamily="18" charset="0"/>
            </a:endParaRPr>
          </a:p>
          <a:p>
            <a:pPr algn="l"/>
            <a:endParaRPr lang="en-US" sz="1100" dirty="0"/>
          </a:p>
          <a:p>
            <a:pPr algn="l"/>
            <a:endParaRPr lang="en-US" sz="1200" dirty="0"/>
          </a:p>
          <a:p>
            <a:pPr algn="l"/>
            <a:endParaRPr lang="en-US" sz="1200" dirty="0"/>
          </a:p>
          <a:p>
            <a:pPr algn="l"/>
            <a:endParaRPr lang="en-US" sz="1200" dirty="0"/>
          </a:p>
          <a:p>
            <a:pPr algn="l"/>
            <a:endParaRPr lang="en-US" sz="1200" dirty="0"/>
          </a:p>
          <a:p>
            <a:pPr algn="l"/>
            <a:endParaRPr lang="en-US" sz="1200" dirty="0"/>
          </a:p>
          <a:p>
            <a:pPr algn="l"/>
            <a:r>
              <a:rPr lang="en-US" sz="1200" dirty="0"/>
              <a:t>  </a:t>
            </a:r>
          </a:p>
        </p:txBody>
      </p:sp>
      <p:sp>
        <p:nvSpPr>
          <p:cNvPr id="8" name="TextBox 7">
            <a:extLst>
              <a:ext uri="{FF2B5EF4-FFF2-40B4-BE49-F238E27FC236}">
                <a16:creationId xmlns:a16="http://schemas.microsoft.com/office/drawing/2014/main" id="{B2BB5132-1D01-F2A2-9519-53CDF9C3CCB1}"/>
              </a:ext>
            </a:extLst>
          </p:cNvPr>
          <p:cNvSpPr txBox="1"/>
          <p:nvPr/>
        </p:nvSpPr>
        <p:spPr>
          <a:xfrm>
            <a:off x="6096000" y="1598034"/>
            <a:ext cx="5376932" cy="3046988"/>
          </a:xfrm>
          <a:prstGeom prst="rect">
            <a:avLst/>
          </a:prstGeom>
          <a:noFill/>
        </p:spPr>
        <p:txBody>
          <a:bodyPr wrap="square" lIns="0" tIns="0" rIns="0" bIns="0" rtlCol="0" anchor="t">
            <a:spAutoFit/>
          </a:bodyPr>
          <a:lstStyle/>
          <a:p>
            <a:endParaRPr lang="en-US" sz="1100" dirty="0">
              <a:cs typeface="Segoe UI"/>
            </a:endParaRPr>
          </a:p>
          <a:p>
            <a:r>
              <a:rPr lang="en-US" sz="1100" dirty="0">
                <a:solidFill>
                  <a:srgbClr val="1F2328"/>
                </a:solidFill>
                <a:highlight>
                  <a:srgbClr val="FFFFFF"/>
                </a:highlight>
                <a:latin typeface="Segoe UI" panose="020B0502040204020203" pitchFamily="34" charset="0"/>
                <a:cs typeface="Times New Roman" panose="02020603050405020304" pitchFamily="18" charset="0"/>
              </a:rPr>
              <a:t>Has redundancy been implemented in the design and are there any SLA’s?</a:t>
            </a:r>
          </a:p>
          <a:p>
            <a:endParaRPr lang="en-US" sz="1100" dirty="0">
              <a:solidFill>
                <a:srgbClr val="1F2328"/>
              </a:solidFill>
              <a:highlight>
                <a:srgbClr val="FFFFFF"/>
              </a:highlight>
              <a:latin typeface="Segoe UI" panose="020B0502040204020203" pitchFamily="34" charset="0"/>
              <a:cs typeface="Times New Roman" panose="02020603050405020304" pitchFamily="18" charset="0"/>
            </a:endParaRPr>
          </a:p>
          <a:p>
            <a:r>
              <a:rPr lang="en-US" sz="1100" dirty="0">
                <a:solidFill>
                  <a:srgbClr val="1F2328"/>
                </a:solidFill>
                <a:highlight>
                  <a:srgbClr val="FFFFFF"/>
                </a:highlight>
                <a:latin typeface="Segoe UI" panose="020B0502040204020203" pitchFamily="34" charset="0"/>
                <a:cs typeface="Times New Roman" panose="02020603050405020304" pitchFamily="18" charset="0"/>
              </a:rPr>
              <a:t>Will the monitoring solution be required to initiate an application failover?    </a:t>
            </a:r>
          </a:p>
          <a:p>
            <a:endParaRPr lang="en-US" sz="1100" dirty="0">
              <a:solidFill>
                <a:srgbClr val="1F2328"/>
              </a:solidFill>
              <a:highlight>
                <a:srgbClr val="FFFFFF"/>
              </a:highlight>
              <a:latin typeface="Segoe UI" panose="020B0502040204020203" pitchFamily="34" charset="0"/>
              <a:cs typeface="Times New Roman" panose="02020603050405020304" pitchFamily="18" charset="0"/>
            </a:endParaRPr>
          </a:p>
          <a:p>
            <a:r>
              <a:rPr lang="en-US" sz="1100" dirty="0"/>
              <a:t>Please refer to the following </a:t>
            </a:r>
            <a:r>
              <a:rPr lang="en-US" sz="1100" dirty="0">
                <a:hlinkClick r:id="rId6"/>
              </a:rPr>
              <a:t>Designing multi-tier web application built for HA/DR - Azure Architecture Center </a:t>
            </a:r>
            <a:r>
              <a:rPr lang="en-US" sz="1100" dirty="0"/>
              <a:t> </a:t>
            </a:r>
          </a:p>
          <a:p>
            <a:endParaRPr lang="en-US" sz="1100" dirty="0">
              <a:solidFill>
                <a:srgbClr val="1F2328"/>
              </a:solidFill>
              <a:highlight>
                <a:srgbClr val="FFFFFF"/>
              </a:highlight>
              <a:latin typeface="Segoe UI" panose="020B0502040204020203" pitchFamily="34" charset="0"/>
              <a:cs typeface="Times New Roman" panose="02020603050405020304" pitchFamily="18" charset="0"/>
            </a:endParaRPr>
          </a:p>
          <a:p>
            <a:endParaRPr lang="en-US" sz="1100" dirty="0">
              <a:solidFill>
                <a:srgbClr val="1F2328"/>
              </a:solidFill>
              <a:highlight>
                <a:srgbClr val="FFFFFF"/>
              </a:highlight>
              <a:latin typeface="Segoe UI" panose="020B0502040204020203" pitchFamily="34" charset="0"/>
              <a:cs typeface="Times New Roman" panose="02020603050405020304" pitchFamily="18" charset="0"/>
            </a:endParaRPr>
          </a:p>
          <a:p>
            <a:r>
              <a:rPr lang="en-US" sz="1100" dirty="0">
                <a:solidFill>
                  <a:srgbClr val="1F2328"/>
                </a:solidFill>
                <a:highlight>
                  <a:srgbClr val="FFFFFF"/>
                </a:highlight>
                <a:latin typeface="Segoe UI"/>
                <a:cs typeface="Times New Roman"/>
              </a:rPr>
              <a:t>Additional design considerations from </a:t>
            </a:r>
            <a:r>
              <a:rPr lang="en-US" sz="1100" dirty="0">
                <a:hlinkClick r:id="rId7"/>
              </a:rPr>
              <a:t>Plan for Oracle on Azure - Cloud Adoption Framework</a:t>
            </a:r>
            <a:r>
              <a:rPr lang="en-US" sz="1100" dirty="0"/>
              <a:t> can be reviewed with the client</a:t>
            </a:r>
          </a:p>
          <a:p>
            <a:pPr algn="l"/>
            <a:endParaRPr lang="en-US" sz="1100" dirty="0"/>
          </a:p>
          <a:p>
            <a:pPr algn="l"/>
            <a:endParaRPr lang="en-US" sz="1100" dirty="0"/>
          </a:p>
          <a:p>
            <a:r>
              <a:rPr lang="en-US" sz="1100" dirty="0">
                <a:latin typeface="Aptos" panose="020B0004020202020204" pitchFamily="34" charset="0"/>
                <a:cs typeface="Times New Roman" panose="02020603050405020304" pitchFamily="18" charset="0"/>
              </a:rPr>
              <a:t>You can also refer to </a:t>
            </a:r>
            <a:r>
              <a:rPr lang="en-US" sz="1100" dirty="0">
                <a:latin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Azure Monitor Baseline Alerts</a:t>
            </a:r>
            <a:r>
              <a:rPr lang="en-US" sz="1100" dirty="0">
                <a:latin typeface="Aptos" panose="020B0004020202020204" pitchFamily="34" charset="0"/>
                <a:cs typeface="Times New Roman" panose="02020603050405020304" pitchFamily="18" charset="0"/>
              </a:rPr>
              <a:t> for additional guidance and counters based on based on Azure components selected in the design of the application</a:t>
            </a:r>
          </a:p>
          <a:p>
            <a:endParaRPr lang="en-US" sz="1100" dirty="0">
              <a:latin typeface="Aptos" panose="020B0004020202020204" pitchFamily="34" charset="0"/>
              <a:cs typeface="Times New Roman" panose="02020603050405020304" pitchFamily="18" charset="0"/>
            </a:endParaRPr>
          </a:p>
          <a:p>
            <a:endParaRPr lang="en-US" sz="1100" dirty="0">
              <a:cs typeface="Segoe UI"/>
            </a:endParaRPr>
          </a:p>
          <a:p>
            <a:pPr algn="l"/>
            <a:endParaRPr lang="en-US" sz="1100" dirty="0"/>
          </a:p>
        </p:txBody>
      </p:sp>
    </p:spTree>
    <p:extLst>
      <p:ext uri="{BB962C8B-B14F-4D97-AF65-F5344CB8AC3E}">
        <p14:creationId xmlns:p14="http://schemas.microsoft.com/office/powerpoint/2010/main" val="27125095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B22D-F50C-E0DF-4ED8-674C0DBD810F}"/>
              </a:ext>
            </a:extLst>
          </p:cNvPr>
          <p:cNvSpPr>
            <a:spLocks noGrp="1"/>
          </p:cNvSpPr>
          <p:nvPr>
            <p:ph type="title"/>
          </p:nvPr>
        </p:nvSpPr>
        <p:spPr/>
        <p:txBody>
          <a:bodyPr/>
          <a:lstStyle/>
          <a:p>
            <a:r>
              <a:rPr lang="en-US" dirty="0"/>
              <a:t>Monitoring Recommendations</a:t>
            </a:r>
          </a:p>
        </p:txBody>
      </p:sp>
      <p:sp>
        <p:nvSpPr>
          <p:cNvPr id="6" name="Content Placeholder 5">
            <a:extLst>
              <a:ext uri="{FF2B5EF4-FFF2-40B4-BE49-F238E27FC236}">
                <a16:creationId xmlns:a16="http://schemas.microsoft.com/office/drawing/2014/main" id="{10C0F702-B8D6-04C4-24C4-E573CA9AE4FE}"/>
              </a:ext>
            </a:extLst>
          </p:cNvPr>
          <p:cNvSpPr>
            <a:spLocks noGrp="1"/>
          </p:cNvSpPr>
          <p:nvPr>
            <p:ph sz="quarter" idx="12"/>
          </p:nvPr>
        </p:nvSpPr>
        <p:spPr>
          <a:xfrm>
            <a:off x="427985" y="1691819"/>
            <a:ext cx="5211763" cy="5386090"/>
          </a:xfrm>
        </p:spPr>
        <p:txBody>
          <a:bodyPr/>
          <a:lstStyle/>
          <a:p>
            <a:r>
              <a:rPr lang="en-US" sz="1000" b="1" dirty="0">
                <a:cs typeface="Segoe UI"/>
              </a:rPr>
              <a:t>Implementation:</a:t>
            </a:r>
            <a:r>
              <a:rPr lang="en-US" sz="1000" dirty="0">
                <a:cs typeface="Segoe UI"/>
              </a:rPr>
              <a:t> Implement an initial set of metrics and limit potential “</a:t>
            </a:r>
            <a:r>
              <a:rPr lang="en-US" sz="1000" i="1" dirty="0">
                <a:cs typeface="Segoe UI"/>
              </a:rPr>
              <a:t>white noise</a:t>
            </a:r>
            <a:r>
              <a:rPr lang="en-US" sz="1000" dirty="0">
                <a:cs typeface="Segoe UI"/>
              </a:rPr>
              <a:t>“ and gradually add required counters</a:t>
            </a:r>
          </a:p>
          <a:p>
            <a:endParaRPr lang="en-US" sz="1000" dirty="0">
              <a:cs typeface="Segoe UI"/>
            </a:endParaRPr>
          </a:p>
          <a:p>
            <a:r>
              <a:rPr lang="en-US" sz="1000" dirty="0">
                <a:cs typeface="Segoe UI"/>
              </a:rPr>
              <a:t>Conduct an initial validation of the monitoring solution and how will it integrate with their current organizational structure</a:t>
            </a:r>
          </a:p>
          <a:p>
            <a:endParaRPr lang="en-US" sz="1000" dirty="0">
              <a:cs typeface="Segoe UI"/>
            </a:endParaRPr>
          </a:p>
          <a:p>
            <a:r>
              <a:rPr lang="en-US" sz="1000" dirty="0"/>
              <a:t>Establish monitoring prior to the customers data migration phase and before going into production</a:t>
            </a:r>
          </a:p>
          <a:p>
            <a:endParaRPr lang="en-US" sz="1000" dirty="0">
              <a:cs typeface="Segoe UI"/>
            </a:endParaRPr>
          </a:p>
          <a:p>
            <a:r>
              <a:rPr lang="en-US" sz="1000" b="1" dirty="0">
                <a:cs typeface="Segoe UI"/>
              </a:rPr>
              <a:t>Visualization: </a:t>
            </a:r>
            <a:r>
              <a:rPr lang="en-US" sz="1000" dirty="0">
                <a:cs typeface="Segoe UI"/>
              </a:rPr>
              <a:t>Build  custom dashboards in the Azure portal to visualize key metrics and logs. This provides a centralized view of the application's health and performance</a:t>
            </a:r>
          </a:p>
          <a:p>
            <a:endParaRPr lang="en-US" sz="1000" dirty="0">
              <a:cs typeface="Segoe UI"/>
            </a:endParaRPr>
          </a:p>
          <a:p>
            <a:endParaRPr lang="en-US" sz="1000" dirty="0">
              <a:cs typeface="Segoe UI"/>
            </a:endParaRPr>
          </a:p>
          <a:p>
            <a:r>
              <a:rPr lang="en-US" sz="1000" b="1" dirty="0">
                <a:cs typeface="Segoe UI"/>
              </a:rPr>
              <a:t>Notifications: </a:t>
            </a:r>
            <a:r>
              <a:rPr lang="en-US" sz="1000" dirty="0">
                <a:cs typeface="Segoe UI"/>
              </a:rPr>
              <a:t>Implement</a:t>
            </a:r>
            <a:r>
              <a:rPr lang="en-US" sz="1000" b="1" dirty="0">
                <a:cs typeface="Segoe UI"/>
              </a:rPr>
              <a:t> </a:t>
            </a:r>
            <a:r>
              <a:rPr lang="en-US" sz="1000" dirty="0"/>
              <a:t>email notifications, SMS alerts, Logic Apps, Azure automation runbooks, and ITSM tooling to enable additional capabilities integrating with the customers ticketing system as part of overall monitoring strategy</a:t>
            </a:r>
          </a:p>
          <a:p>
            <a:endParaRPr lang="en-US" sz="1000" dirty="0">
              <a:cs typeface="Segoe UI"/>
            </a:endParaRPr>
          </a:p>
          <a:p>
            <a:r>
              <a:rPr lang="en-US" sz="1000" b="1" dirty="0">
                <a:cs typeface="Segoe UI"/>
              </a:rPr>
              <a:t>Web Tier: </a:t>
            </a:r>
            <a:r>
              <a:rPr lang="en-US" sz="1000" dirty="0">
                <a:cs typeface="Segoe UI"/>
              </a:rPr>
              <a:t>Integrate Application Insights with your web tier to monitor the performance, availability, and usage of your web applications. This will help you track user interactions and detect anomalies</a:t>
            </a:r>
          </a:p>
          <a:p>
            <a:endParaRPr lang="en-US" sz="1000" dirty="0">
              <a:cs typeface="Segoe UI"/>
            </a:endParaRPr>
          </a:p>
          <a:p>
            <a:r>
              <a:rPr lang="en-US" sz="1000" b="1" dirty="0">
                <a:cs typeface="Segoe UI"/>
              </a:rPr>
              <a:t>Business Tier: </a:t>
            </a:r>
            <a:r>
              <a:rPr lang="en-US" sz="1000" dirty="0">
                <a:cs typeface="Segoe UI"/>
              </a:rPr>
              <a:t>Use Application Insights to monitor the business logic layer. This includes tracking custom events, exceptions, and performance metrics</a:t>
            </a:r>
          </a:p>
          <a:p>
            <a:endParaRPr lang="en-US" sz="1000" dirty="0">
              <a:cs typeface="Segoe UI"/>
            </a:endParaRPr>
          </a:p>
          <a:p>
            <a:r>
              <a:rPr lang="en-US" sz="1000" b="1" dirty="0">
                <a:cs typeface="Segoe UI"/>
              </a:rPr>
              <a:t>Data Tier: </a:t>
            </a:r>
            <a:r>
              <a:rPr lang="en-US" sz="1000" dirty="0">
                <a:cs typeface="Segoe UI"/>
              </a:rPr>
              <a:t>Monitor your database performance and query execution times using Azure Monitor or Oracle Enterprise Manager</a:t>
            </a:r>
          </a:p>
          <a:p>
            <a:endParaRPr lang="en-US" sz="1000" dirty="0">
              <a:cs typeface="Segoe UI"/>
            </a:endParaRPr>
          </a:p>
          <a:p>
            <a:endParaRPr lang="en-US" sz="1000" dirty="0">
              <a:cs typeface="Segoe UI"/>
            </a:endParaRPr>
          </a:p>
          <a:p>
            <a:pPr algn="l"/>
            <a:endParaRPr lang="en-US" sz="1000" dirty="0">
              <a:cs typeface="Segoe UI"/>
            </a:endParaRPr>
          </a:p>
          <a:p>
            <a:endParaRPr lang="en-US" sz="1000" dirty="0"/>
          </a:p>
        </p:txBody>
      </p:sp>
      <p:sp>
        <p:nvSpPr>
          <p:cNvPr id="10" name="Content Placeholder 9">
            <a:extLst>
              <a:ext uri="{FF2B5EF4-FFF2-40B4-BE49-F238E27FC236}">
                <a16:creationId xmlns:a16="http://schemas.microsoft.com/office/drawing/2014/main" id="{B058169A-1A91-34ED-D77B-2CD0A0244DEF}"/>
              </a:ext>
            </a:extLst>
          </p:cNvPr>
          <p:cNvSpPr>
            <a:spLocks noGrp="1"/>
          </p:cNvSpPr>
          <p:nvPr>
            <p:ph sz="quarter" idx="13"/>
          </p:nvPr>
        </p:nvSpPr>
        <p:spPr>
          <a:xfrm>
            <a:off x="6778969" y="1691819"/>
            <a:ext cx="5219700" cy="2394502"/>
          </a:xfrm>
        </p:spPr>
        <p:txBody>
          <a:bodyPr/>
          <a:lstStyle/>
          <a:p>
            <a:r>
              <a:rPr lang="en-US" sz="1000" b="1" dirty="0">
                <a:cs typeface="Segoe UI"/>
              </a:rPr>
              <a:t>Distributed Tracing: </a:t>
            </a:r>
            <a:r>
              <a:rPr lang="en-US" sz="1000" dirty="0"/>
              <a:t>Use Application Insights to implement distributed tracing. This helps you track requests as they flow through different components of the application, making it easier to diagnose performance issues and failures</a:t>
            </a:r>
          </a:p>
          <a:p>
            <a:endParaRPr lang="en-US" sz="1000" dirty="0"/>
          </a:p>
          <a:p>
            <a:r>
              <a:rPr lang="en-US" sz="1000" b="1" dirty="0"/>
              <a:t>Continuous Improvement: </a:t>
            </a:r>
            <a:r>
              <a:rPr lang="en-US" sz="1000" dirty="0"/>
              <a:t>Regularly review the collected data and adjust monitoring strategy as needed. Use the insights gained to optimize the application's performance and reliability</a:t>
            </a:r>
          </a:p>
          <a:p>
            <a:endParaRPr lang="en-US" sz="1000" dirty="0"/>
          </a:p>
          <a:p>
            <a:endParaRPr lang="en-US" sz="1000" dirty="0"/>
          </a:p>
          <a:p>
            <a:endParaRPr lang="en-US" sz="1000" dirty="0"/>
          </a:p>
          <a:p>
            <a:endParaRPr lang="en-US" sz="1000" dirty="0"/>
          </a:p>
          <a:p>
            <a:pPr marL="0" indent="0">
              <a:buNone/>
            </a:pPr>
            <a:endParaRPr lang="en-US" dirty="0"/>
          </a:p>
        </p:txBody>
      </p:sp>
    </p:spTree>
    <p:extLst>
      <p:ext uri="{BB962C8B-B14F-4D97-AF65-F5344CB8AC3E}">
        <p14:creationId xmlns:p14="http://schemas.microsoft.com/office/powerpoint/2010/main" val="24795984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e7cfe552-af29-4727-96f4-daeed085880c">
      <UserInfo>
        <DisplayName>SharingLinks.c222304c-6283-443b-abce-eaf23d61b4ca.OrganizationEdit.7bb70fc9-5940-4f1e-9cc5-dab1d5377628</DisplayName>
        <AccountId>497</AccountId>
        <AccountType/>
      </UserInfo>
      <UserInfo>
        <DisplayName>Antti Juneja</DisplayName>
        <AccountId>11</AccountId>
        <AccountType/>
      </UserInfo>
      <UserInfo>
        <DisplayName>SharingLinks.f22fa0fa-8053-46b5-9aeb-70c866dd2e0e.OrganizationEdit.0d29da1c-bf3a-4858-94fe-ad86a212b50f</DisplayName>
        <AccountId>56</AccountId>
        <AccountType/>
      </UserInfo>
      <UserInfo>
        <DisplayName>Jan Faurskov</DisplayName>
        <AccountId>393</AccountId>
        <AccountType/>
      </UserInfo>
      <UserInfo>
        <DisplayName>Jessica Haessler</DisplayName>
        <AccountId>337</AccountId>
        <AccountType/>
      </UserInfo>
      <UserInfo>
        <DisplayName>Anthony de Lagarde</DisplayName>
        <AccountId>1216</AccountId>
        <AccountType/>
      </UserInfo>
      <UserInfo>
        <DisplayName>Kishore Shetty</DisplayName>
        <AccountId>392</AccountId>
        <AccountType/>
      </UserInfo>
      <UserInfo>
        <DisplayName>Himanshu Rao</DisplayName>
        <AccountId>1319</AccountId>
        <AccountType/>
      </UserInfo>
      <UserInfo>
        <DisplayName>Moises Gomez Cortez</DisplayName>
        <AccountId>1147</AccountId>
        <AccountType/>
      </UserInfo>
    </SharedWithUsers>
    <lcf76f155ced4ddcb4097134ff3c332f xmlns="c3da7e19-45f8-4268-bfed-c7de3236b05e">
      <Terms xmlns="http://schemas.microsoft.com/office/infopath/2007/PartnerControls"/>
    </lcf76f155ced4ddcb4097134ff3c332f>
    <Markdownfilename xmlns="c3da7e19-45f8-4268-bfed-c7de3236b05e" xsi:nil="true"/>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64D79F8F763469870F9777E920E7A" ma:contentTypeVersion="20" ma:contentTypeDescription="Create a new document." ma:contentTypeScope="" ma:versionID="e9e0efca070a126b74d40ae4a78303d1">
  <xsd:schema xmlns:xsd="http://www.w3.org/2001/XMLSchema" xmlns:xs="http://www.w3.org/2001/XMLSchema" xmlns:p="http://schemas.microsoft.com/office/2006/metadata/properties" xmlns:ns1="http://schemas.microsoft.com/sharepoint/v3" xmlns:ns2="c3da7e19-45f8-4268-bfed-c7de3236b05e" xmlns:ns3="e7cfe552-af29-4727-96f4-daeed085880c" xmlns:ns4="230e9df3-be65-4c73-a93b-d1236ebd677e" targetNamespace="http://schemas.microsoft.com/office/2006/metadata/properties" ma:root="true" ma:fieldsID="686e085a59768504f29e894c16dc03f4" ns1:_="" ns2:_="" ns3:_="" ns4:_="">
    <xsd:import namespace="http://schemas.microsoft.com/sharepoint/v3"/>
    <xsd:import namespace="c3da7e19-45f8-4268-bfed-c7de3236b05e"/>
    <xsd:import namespace="e7cfe552-af29-4727-96f4-daeed085880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arkdownfilena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da7e19-45f8-4268-bfed-c7de3236b0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arkdownfilename" ma:index="26" nillable="true" ma:displayName="Markdown file name" ma:description="Markdown file name" ma:format="Dropdown" ma:internalName="Markdownfilename">
      <xsd:simpleType>
        <xsd:restriction base="dms:Text">
          <xsd:maxLength value="255"/>
        </xsd:restrictio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fe552-af29-4727-96f4-daeed08588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7730ca6c-811c-457f-b2c0-2465f11a2323}" ma:internalName="TaxCatchAll" ma:showField="CatchAllData" ma:web="e7cfe552-af29-4727-96f4-daeed08588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911BDC-D7FA-417F-8C80-9C5B0BAA00C0}">
  <ds:schemaRefs>
    <ds:schemaRef ds:uri="http://schemas.microsoft.com/sharepoint/v3"/>
    <ds:schemaRef ds:uri="230e9df3-be65-4c73-a93b-d1236ebd677e"/>
    <ds:schemaRef ds:uri="http://purl.org/dc/terms/"/>
    <ds:schemaRef ds:uri="http://schemas.openxmlformats.org/package/2006/metadata/core-properties"/>
    <ds:schemaRef ds:uri="http://purl.org/dc/dcmitype/"/>
    <ds:schemaRef ds:uri="c3da7e19-45f8-4268-bfed-c7de3236b05e"/>
    <ds:schemaRef ds:uri="http://purl.org/dc/elements/1.1/"/>
    <ds:schemaRef ds:uri="http://schemas.microsoft.com/office/2006/documentManagement/types"/>
    <ds:schemaRef ds:uri="http://schemas.microsoft.com/office/infopath/2007/PartnerControls"/>
    <ds:schemaRef ds:uri="e7cfe552-af29-4727-96f4-daeed085880c"/>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D257637-0BC8-47CE-8DEA-6CBF7C776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3da7e19-45f8-4268-bfed-c7de3236b05e"/>
    <ds:schemaRef ds:uri="e7cfe552-af29-4727-96f4-daeed085880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931A48-F05D-4C34-85F7-68AD5C091D1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1361</Words>
  <Application>Microsoft Office PowerPoint</Application>
  <PresentationFormat>Widescreen</PresentationFormat>
  <Paragraphs>191</Paragraphs>
  <Slides>14</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Aptos</vt:lpstr>
      <vt:lpstr>Arial</vt:lpstr>
      <vt:lpstr>Calibri</vt:lpstr>
      <vt:lpstr>Consolas</vt:lpstr>
      <vt:lpstr>Segoe Sans Text</vt:lpstr>
      <vt:lpstr>Segoe Sans Text Semibold</vt:lpstr>
      <vt:lpstr>Segoe UI</vt:lpstr>
      <vt:lpstr>Segoe UI Semibold</vt:lpstr>
      <vt:lpstr>Wingdings</vt:lpstr>
      <vt:lpstr>White Template</vt:lpstr>
      <vt:lpstr>Azure 2023 Template</vt:lpstr>
      <vt:lpstr>Application Monitoring with Oracle Database@Azure Level Up Series  </vt:lpstr>
      <vt:lpstr>PowerPoint Presentation</vt:lpstr>
      <vt:lpstr>Your presenters</vt:lpstr>
      <vt:lpstr>Goals</vt:lpstr>
      <vt:lpstr>Agenda</vt:lpstr>
      <vt:lpstr>Planning</vt:lpstr>
      <vt:lpstr>Three-Tier Application Overview</vt:lpstr>
      <vt:lpstr>Design Considerations</vt:lpstr>
      <vt:lpstr>Monitoring Recommendations</vt:lpstr>
      <vt:lpstr>Review initial Oracle Database @Azure Azure Monitor settings</vt:lpstr>
      <vt:lpstr>Key Metric Monitoring Settings  </vt:lpstr>
      <vt:lpstr>Key Metric Monitoring Settings  </vt:lpstr>
      <vt:lpstr>Q &amp; A</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LevelUp Live</dc:title>
  <dc:subject/>
  <dc:creator/>
  <cp:keywords/>
  <dc:description/>
  <cp:lastModifiedBy/>
  <cp:revision>144</cp:revision>
  <dcterms:created xsi:type="dcterms:W3CDTF">2021-02-24T23:57:31Z</dcterms:created>
  <dcterms:modified xsi:type="dcterms:W3CDTF">2024-07-24T11:45:02Z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0x010100A2B64D79F8F763469870F9777E920E7A</vt:lpwstr>
  </property>
  <property fmtid="{D5CDD505-2E9C-101B-9397-08002B2CF9AE}" pid="3" name="ArticulateGUID">
    <vt:lpwstr>31FF34F5-EA87-434D-8468-355C84D24B0D</vt:lpwstr>
  </property>
  <property fmtid="{D5CDD505-2E9C-101B-9397-08002B2CF9AE}" pid="4" name="ArticulatePath">
    <vt:lpwstr>https://microsoft.sharepoint.com/teams/CustomerChallengeProjectTeam/Shared Documents/LevelUp/LevelUp Strategy Draft</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ediaServiceImageTags">
    <vt:lpwstr/>
  </property>
</Properties>
</file>